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97" r:id="rId2"/>
    <p:sldId id="358" r:id="rId3"/>
    <p:sldId id="364" r:id="rId4"/>
    <p:sldId id="328" r:id="rId5"/>
    <p:sldId id="326" r:id="rId6"/>
    <p:sldId id="360" r:id="rId7"/>
    <p:sldId id="361" r:id="rId8"/>
    <p:sldId id="327" r:id="rId9"/>
    <p:sldId id="321" r:id="rId10"/>
    <p:sldId id="363" r:id="rId11"/>
    <p:sldId id="303" r:id="rId12"/>
    <p:sldId id="350" r:id="rId13"/>
    <p:sldId id="281" r:id="rId14"/>
    <p:sldId id="307" r:id="rId15"/>
    <p:sldId id="308" r:id="rId16"/>
    <p:sldId id="309" r:id="rId17"/>
    <p:sldId id="317" r:id="rId18"/>
  </p:sldIdLst>
  <p:sldSz cx="9144000" cy="6858000" type="screen4x3"/>
  <p:notesSz cx="6724650" cy="9774238"/>
  <p:defaultTextStyle>
    <a:defPPr>
      <a:defRPr lang="sl-SI"/>
    </a:defPPr>
    <a:lvl1pPr algn="l" rtl="0" fontAlgn="base">
      <a:spcBef>
        <a:spcPct val="0"/>
      </a:spcBef>
      <a:spcAft>
        <a:spcPct val="0"/>
      </a:spcAft>
      <a:defRPr sz="6000" kern="1200">
        <a:solidFill>
          <a:schemeClr val="tx1"/>
        </a:solidFill>
        <a:latin typeface="Arial" charset="0"/>
        <a:ea typeface="+mn-ea"/>
        <a:cs typeface="Arial" charset="0"/>
      </a:defRPr>
    </a:lvl1pPr>
    <a:lvl2pPr marL="457200" algn="l" rtl="0" fontAlgn="base">
      <a:spcBef>
        <a:spcPct val="0"/>
      </a:spcBef>
      <a:spcAft>
        <a:spcPct val="0"/>
      </a:spcAft>
      <a:defRPr sz="6000" kern="1200">
        <a:solidFill>
          <a:schemeClr val="tx1"/>
        </a:solidFill>
        <a:latin typeface="Arial" charset="0"/>
        <a:ea typeface="+mn-ea"/>
        <a:cs typeface="Arial" charset="0"/>
      </a:defRPr>
    </a:lvl2pPr>
    <a:lvl3pPr marL="914400" algn="l" rtl="0" fontAlgn="base">
      <a:spcBef>
        <a:spcPct val="0"/>
      </a:spcBef>
      <a:spcAft>
        <a:spcPct val="0"/>
      </a:spcAft>
      <a:defRPr sz="6000" kern="1200">
        <a:solidFill>
          <a:schemeClr val="tx1"/>
        </a:solidFill>
        <a:latin typeface="Arial" charset="0"/>
        <a:ea typeface="+mn-ea"/>
        <a:cs typeface="Arial" charset="0"/>
      </a:defRPr>
    </a:lvl3pPr>
    <a:lvl4pPr marL="1371600" algn="l" rtl="0" fontAlgn="base">
      <a:spcBef>
        <a:spcPct val="0"/>
      </a:spcBef>
      <a:spcAft>
        <a:spcPct val="0"/>
      </a:spcAft>
      <a:defRPr sz="6000" kern="1200">
        <a:solidFill>
          <a:schemeClr val="tx1"/>
        </a:solidFill>
        <a:latin typeface="Arial" charset="0"/>
        <a:ea typeface="+mn-ea"/>
        <a:cs typeface="Arial" charset="0"/>
      </a:defRPr>
    </a:lvl4pPr>
    <a:lvl5pPr marL="1828800" algn="l" rtl="0" fontAlgn="base">
      <a:spcBef>
        <a:spcPct val="0"/>
      </a:spcBef>
      <a:spcAft>
        <a:spcPct val="0"/>
      </a:spcAft>
      <a:defRPr sz="6000" kern="1200">
        <a:solidFill>
          <a:schemeClr val="tx1"/>
        </a:solidFill>
        <a:latin typeface="Arial" charset="0"/>
        <a:ea typeface="+mn-ea"/>
        <a:cs typeface="Arial" charset="0"/>
      </a:defRPr>
    </a:lvl5pPr>
    <a:lvl6pPr marL="2286000" algn="l" defTabSz="914400" rtl="0" eaLnBrk="1" latinLnBrk="0" hangingPunct="1">
      <a:defRPr sz="6000" kern="1200">
        <a:solidFill>
          <a:schemeClr val="tx1"/>
        </a:solidFill>
        <a:latin typeface="Arial" charset="0"/>
        <a:ea typeface="+mn-ea"/>
        <a:cs typeface="Arial" charset="0"/>
      </a:defRPr>
    </a:lvl6pPr>
    <a:lvl7pPr marL="2743200" algn="l" defTabSz="914400" rtl="0" eaLnBrk="1" latinLnBrk="0" hangingPunct="1">
      <a:defRPr sz="6000" kern="1200">
        <a:solidFill>
          <a:schemeClr val="tx1"/>
        </a:solidFill>
        <a:latin typeface="Arial" charset="0"/>
        <a:ea typeface="+mn-ea"/>
        <a:cs typeface="Arial" charset="0"/>
      </a:defRPr>
    </a:lvl7pPr>
    <a:lvl8pPr marL="3200400" algn="l" defTabSz="914400" rtl="0" eaLnBrk="1" latinLnBrk="0" hangingPunct="1">
      <a:defRPr sz="6000" kern="1200">
        <a:solidFill>
          <a:schemeClr val="tx1"/>
        </a:solidFill>
        <a:latin typeface="Arial" charset="0"/>
        <a:ea typeface="+mn-ea"/>
        <a:cs typeface="Arial" charset="0"/>
      </a:defRPr>
    </a:lvl8pPr>
    <a:lvl9pPr marL="3657600" algn="l" defTabSz="914400" rtl="0" eaLnBrk="1" latinLnBrk="0" hangingPunct="1">
      <a:defRPr sz="60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0000"/>
    <a:srgbClr val="FF9966"/>
    <a:srgbClr val="CC3300"/>
    <a:srgbClr val="D1D1D1"/>
    <a:srgbClr val="FFFFFF"/>
    <a:srgbClr val="F3F3F3"/>
    <a:srgbClr val="ECECEC"/>
    <a:srgbClr val="E8E8E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5" d="100"/>
          <a:sy n="35" d="100"/>
        </p:scale>
        <p:origin x="-1614" y="-90"/>
      </p:cViewPr>
      <p:guideLst>
        <p:guide orient="horz" pos="3078"/>
        <p:guide pos="2118"/>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eaLnBrk="0" hangingPunct="0">
              <a:defRPr sz="1200">
                <a:latin typeface="Times New Roman" pitchFamily="18" charset="0"/>
                <a:cs typeface="+mn-cs"/>
              </a:defRPr>
            </a:lvl1pPr>
          </a:lstStyle>
          <a:p>
            <a:pPr>
              <a:defRPr/>
            </a:pPr>
            <a:endParaRPr lang="sl-SI"/>
          </a:p>
        </p:txBody>
      </p:sp>
      <p:sp>
        <p:nvSpPr>
          <p:cNvPr id="60419" name="Rectangle 3"/>
          <p:cNvSpPr>
            <a:spLocks noGrp="1" noChangeArrowheads="1"/>
          </p:cNvSpPr>
          <p:nvPr>
            <p:ph type="dt" sz="quarter" idx="1"/>
          </p:nvPr>
        </p:nvSpPr>
        <p:spPr bwMode="auto">
          <a:xfrm>
            <a:off x="3810000" y="0"/>
            <a:ext cx="28956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eaLnBrk="0" hangingPunct="0">
              <a:defRPr sz="1200">
                <a:latin typeface="Times New Roman" pitchFamily="18" charset="0"/>
                <a:cs typeface="+mn-cs"/>
              </a:defRPr>
            </a:lvl1pPr>
          </a:lstStyle>
          <a:p>
            <a:pPr>
              <a:defRPr/>
            </a:pPr>
            <a:endParaRPr lang="sl-SI"/>
          </a:p>
        </p:txBody>
      </p:sp>
      <p:sp>
        <p:nvSpPr>
          <p:cNvPr id="60420" name="Rectangle 4"/>
          <p:cNvSpPr>
            <a:spLocks noGrp="1" noChangeArrowheads="1"/>
          </p:cNvSpPr>
          <p:nvPr>
            <p:ph type="ftr" sz="quarter" idx="2"/>
          </p:nvPr>
        </p:nvSpPr>
        <p:spPr bwMode="auto">
          <a:xfrm>
            <a:off x="0" y="9296400"/>
            <a:ext cx="28956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eaLnBrk="0" hangingPunct="0">
              <a:defRPr sz="1200">
                <a:latin typeface="Times New Roman" pitchFamily="18" charset="0"/>
                <a:cs typeface="+mn-cs"/>
              </a:defRPr>
            </a:lvl1pPr>
          </a:lstStyle>
          <a:p>
            <a:pPr>
              <a:defRPr/>
            </a:pPr>
            <a:endParaRPr lang="sl-SI"/>
          </a:p>
        </p:txBody>
      </p:sp>
      <p:sp>
        <p:nvSpPr>
          <p:cNvPr id="60421" name="Rectangle 5"/>
          <p:cNvSpPr>
            <a:spLocks noGrp="1" noChangeArrowheads="1"/>
          </p:cNvSpPr>
          <p:nvPr>
            <p:ph type="sldNum" sz="quarter" idx="3"/>
          </p:nvPr>
        </p:nvSpPr>
        <p:spPr bwMode="auto">
          <a:xfrm>
            <a:off x="3810000" y="9296400"/>
            <a:ext cx="28956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F909AD2E-8D72-4033-A750-F154F4C8E34C}" type="slidenum">
              <a:rPr lang="sl-SI"/>
              <a:pPr>
                <a:defRPr/>
              </a:pPr>
              <a:t>‹#›</a:t>
            </a:fld>
            <a:endParaRPr lang="sl-S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14650" cy="48895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eaLnBrk="0" hangingPunct="0">
              <a:defRPr sz="1200">
                <a:latin typeface="Times New Roman" pitchFamily="18" charset="0"/>
                <a:cs typeface="+mn-cs"/>
              </a:defRPr>
            </a:lvl1pPr>
          </a:lstStyle>
          <a:p>
            <a:pPr>
              <a:defRPr/>
            </a:pPr>
            <a:endParaRPr lang="sl-SI"/>
          </a:p>
        </p:txBody>
      </p:sp>
      <p:sp>
        <p:nvSpPr>
          <p:cNvPr id="38915" name="Rectangle 3"/>
          <p:cNvSpPr>
            <a:spLocks noGrp="1" noChangeArrowheads="1"/>
          </p:cNvSpPr>
          <p:nvPr>
            <p:ph type="dt" idx="1"/>
          </p:nvPr>
        </p:nvSpPr>
        <p:spPr bwMode="auto">
          <a:xfrm>
            <a:off x="3810000" y="0"/>
            <a:ext cx="2914650" cy="48895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eaLnBrk="0" hangingPunct="0">
              <a:defRPr sz="1200">
                <a:latin typeface="Times New Roman" pitchFamily="18" charset="0"/>
                <a:cs typeface="+mn-cs"/>
              </a:defRPr>
            </a:lvl1pPr>
          </a:lstStyle>
          <a:p>
            <a:pPr>
              <a:defRPr/>
            </a:pPr>
            <a:endParaRPr lang="sl-SI"/>
          </a:p>
        </p:txBody>
      </p:sp>
      <p:sp>
        <p:nvSpPr>
          <p:cNvPr id="20484" name="Rectangle 4"/>
          <p:cNvSpPr>
            <a:spLocks noGrp="1" noRot="1" noChangeAspect="1" noChangeArrowheads="1" noTextEdit="1"/>
          </p:cNvSpPr>
          <p:nvPr>
            <p:ph type="sldImg" idx="2"/>
          </p:nvPr>
        </p:nvSpPr>
        <p:spPr bwMode="auto">
          <a:xfrm>
            <a:off x="919163" y="733425"/>
            <a:ext cx="4886325" cy="3665538"/>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896938" y="4643438"/>
            <a:ext cx="4930775" cy="43973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p>
            <a:pPr lvl="0"/>
            <a:r>
              <a:rPr lang="sl-SI" noProof="0" smtClean="0"/>
              <a:t>Click to edit Master text styles</a:t>
            </a:r>
          </a:p>
          <a:p>
            <a:pPr lvl="1"/>
            <a:r>
              <a:rPr lang="sl-SI" noProof="0" smtClean="0"/>
              <a:t>Second level</a:t>
            </a:r>
          </a:p>
          <a:p>
            <a:pPr lvl="2"/>
            <a:r>
              <a:rPr lang="sl-SI" noProof="0" smtClean="0"/>
              <a:t>Third level</a:t>
            </a:r>
          </a:p>
          <a:p>
            <a:pPr lvl="3"/>
            <a:r>
              <a:rPr lang="sl-SI" noProof="0" smtClean="0"/>
              <a:t>Fourth level</a:t>
            </a:r>
          </a:p>
          <a:p>
            <a:pPr lvl="4"/>
            <a:r>
              <a:rPr lang="sl-SI" noProof="0" smtClean="0"/>
              <a:t>Fifth level</a:t>
            </a:r>
          </a:p>
        </p:txBody>
      </p:sp>
      <p:sp>
        <p:nvSpPr>
          <p:cNvPr id="38918" name="Rectangle 6"/>
          <p:cNvSpPr>
            <a:spLocks noGrp="1" noChangeArrowheads="1"/>
          </p:cNvSpPr>
          <p:nvPr>
            <p:ph type="ftr" sz="quarter" idx="4"/>
          </p:nvPr>
        </p:nvSpPr>
        <p:spPr bwMode="auto">
          <a:xfrm>
            <a:off x="0" y="9285288"/>
            <a:ext cx="2914650" cy="48895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eaLnBrk="0" hangingPunct="0">
              <a:defRPr sz="1200">
                <a:latin typeface="Times New Roman" pitchFamily="18" charset="0"/>
                <a:cs typeface="+mn-cs"/>
              </a:defRPr>
            </a:lvl1pPr>
          </a:lstStyle>
          <a:p>
            <a:pPr>
              <a:defRPr/>
            </a:pPr>
            <a:endParaRPr lang="sl-SI"/>
          </a:p>
        </p:txBody>
      </p:sp>
      <p:sp>
        <p:nvSpPr>
          <p:cNvPr id="38919" name="Rectangle 7"/>
          <p:cNvSpPr>
            <a:spLocks noGrp="1" noChangeArrowheads="1"/>
          </p:cNvSpPr>
          <p:nvPr>
            <p:ph type="sldNum" sz="quarter" idx="5"/>
          </p:nvPr>
        </p:nvSpPr>
        <p:spPr bwMode="auto">
          <a:xfrm>
            <a:off x="3810000" y="9285288"/>
            <a:ext cx="2914650" cy="48895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296BF740-D99B-40A4-A09F-AA6852D6F081}" type="slidenum">
              <a:rPr lang="sl-SI"/>
              <a:pPr>
                <a:defRPr/>
              </a:pPr>
              <a:t>‹#›</a:t>
            </a:fld>
            <a:endParaRPr lang="sl-S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p:txBody>
          <a:bodyPr/>
          <a:lstStyle/>
          <a:p>
            <a:pPr>
              <a:defRPr/>
            </a:pPr>
            <a:fld id="{69CE4381-D702-4DE8-8653-EFBFA1E82AE2}" type="slidenum">
              <a:rPr lang="sl-SI" smtClean="0"/>
              <a:pPr>
                <a:defRPr/>
              </a:pPr>
              <a:t>1</a:t>
            </a:fld>
            <a:endParaRPr lang="sl-SI"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p>
            <a:pPr>
              <a:defRPr/>
            </a:pPr>
            <a:fld id="{A4597C17-7C2D-4009-9FF6-5846DA2F11BD}" type="slidenum">
              <a:rPr lang="sl-SI" smtClean="0"/>
              <a:pPr>
                <a:defRPr/>
              </a:pPr>
              <a:t>11</a:t>
            </a:fld>
            <a:endParaRPr lang="sl-SI"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p>
            <a:pPr>
              <a:defRPr/>
            </a:pPr>
            <a:fld id="{D3E1F13F-237C-453D-BB57-3464EC7E2E97}" type="slidenum">
              <a:rPr lang="sl-SI" smtClean="0"/>
              <a:pPr>
                <a:defRPr/>
              </a:pPr>
              <a:t>12</a:t>
            </a:fld>
            <a:endParaRPr lang="sl-SI"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421E6911-9952-4C20-BFEA-0DB5DA2A8C23}" type="slidenum">
              <a:rPr lang="sl-SI" smtClean="0"/>
              <a:pPr>
                <a:defRPr/>
              </a:pPr>
              <a:t>13</a:t>
            </a:fld>
            <a:endParaRPr lang="sl-SI"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p>
            <a:pPr>
              <a:defRPr/>
            </a:pPr>
            <a:fld id="{95DEC2C5-BB6A-4DD6-8988-3A66DEA76624}" type="slidenum">
              <a:rPr lang="sl-SI" smtClean="0"/>
              <a:pPr>
                <a:defRPr/>
              </a:pPr>
              <a:t>14</a:t>
            </a:fld>
            <a:endParaRPr lang="sl-SI"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1637B251-AEFA-4739-AC41-166D46203E96}" type="slidenum">
              <a:rPr lang="sl-SI" smtClean="0"/>
              <a:pPr>
                <a:defRPr/>
              </a:pPr>
              <a:t>15</a:t>
            </a:fld>
            <a:endParaRPr lang="sl-SI"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p>
            <a:pPr>
              <a:defRPr/>
            </a:pPr>
            <a:fld id="{2B8F7C45-625E-4D1C-A440-FE778B2F01EC}" type="slidenum">
              <a:rPr lang="sl-SI" smtClean="0"/>
              <a:pPr>
                <a:defRPr/>
              </a:pPr>
              <a:t>16</a:t>
            </a:fld>
            <a:endParaRPr lang="sl-SI"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4681C048-8EC9-4F3F-AF54-BBC831403681}" type="slidenum">
              <a:rPr lang="sl-SI" smtClean="0"/>
              <a:pPr>
                <a:defRPr/>
              </a:pPr>
              <a:t>17</a:t>
            </a:fld>
            <a:endParaRPr lang="sl-SI"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p:txBody>
          <a:bodyPr/>
          <a:lstStyle/>
          <a:p>
            <a:pPr>
              <a:defRPr/>
            </a:pPr>
            <a:fld id="{5175B2B4-635A-4CA9-8D09-02BFA23BC3F3}" type="slidenum">
              <a:rPr lang="sl-SI" smtClean="0"/>
              <a:pPr>
                <a:defRPr/>
              </a:pPr>
              <a:t>3</a:t>
            </a:fld>
            <a:endParaRPr lang="sl-SI"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p:txBody>
          <a:bodyPr/>
          <a:lstStyle/>
          <a:p>
            <a:pPr>
              <a:defRPr/>
            </a:pPr>
            <a:fld id="{0495088D-2B06-4DE0-B940-97605F5F4F0B}" type="slidenum">
              <a:rPr lang="sl-SI" smtClean="0"/>
              <a:pPr>
                <a:defRPr/>
              </a:pPr>
              <a:t>4</a:t>
            </a:fld>
            <a:endParaRPr lang="sl-SI"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p>
            <a:pPr>
              <a:defRPr/>
            </a:pPr>
            <a:fld id="{6A8605FF-3628-49DD-83BD-55BDD6C9E60C}" type="slidenum">
              <a:rPr lang="sl-SI" smtClean="0"/>
              <a:pPr>
                <a:defRPr/>
              </a:pPr>
              <a:t>5</a:t>
            </a:fld>
            <a:endParaRPr lang="sl-SI"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ECCCEE9E-5916-43BA-BF8F-34E607B1F206}" type="slidenum">
              <a:rPr lang="sl-SI" smtClean="0"/>
              <a:pPr>
                <a:defRPr/>
              </a:pPr>
              <a:t>6</a:t>
            </a:fld>
            <a:endParaRPr lang="sl-SI"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6996DCCD-129B-439C-BBA0-FA67BF9A85A5}" type="slidenum">
              <a:rPr lang="sl-SI" smtClean="0"/>
              <a:pPr>
                <a:defRPr/>
              </a:pPr>
              <a:t>7</a:t>
            </a:fld>
            <a:endParaRPr lang="sl-SI"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p>
            <a:pPr>
              <a:defRPr/>
            </a:pPr>
            <a:fld id="{F2353FD5-08AA-4641-8005-0A6B44C34E03}" type="slidenum">
              <a:rPr lang="sl-SI" smtClean="0"/>
              <a:pPr>
                <a:defRPr/>
              </a:pPr>
              <a:t>8</a:t>
            </a:fld>
            <a:endParaRPr lang="sl-SI"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32F6457E-583A-426D-9710-BDFE6369D4F3}" type="slidenum">
              <a:rPr lang="sl-SI" smtClean="0"/>
              <a:pPr>
                <a:defRPr/>
              </a:pPr>
              <a:t>9</a:t>
            </a:fld>
            <a:endParaRPr lang="sl-SI"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B89F35-1266-4CFB-8055-7E551A47A31C}" type="slidenum">
              <a:rPr lang="sl-SI" smtClean="0"/>
              <a:pPr>
                <a:defRPr/>
              </a:pPr>
              <a:t>10</a:t>
            </a:fld>
            <a:endParaRPr lang="sl-SI"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en-GB"/>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7E290C21-A2CA-4F79-8CD9-B82CA3619B74}" type="slidenum">
              <a:rPr lang="sl-SI"/>
              <a:pPr>
                <a:defRPr/>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en-GB"/>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2B1F71F5-F5B3-4F83-ABC8-B4BF999F61F0}" type="slidenum">
              <a:rPr lang="sl-SI"/>
              <a:pPr>
                <a:defRPr/>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15100" y="609600"/>
            <a:ext cx="1943100" cy="5486400"/>
          </a:xfrm>
        </p:spPr>
        <p:txBody>
          <a:bodyPr vert="eaVert"/>
          <a:lstStyle/>
          <a:p>
            <a:r>
              <a:rPr lang="sl-SI" smtClean="0"/>
              <a:t>Kliknite, če želite urediti slog naslova matrice</a:t>
            </a:r>
            <a:endParaRPr lang="en-GB"/>
          </a:p>
        </p:txBody>
      </p:sp>
      <p:sp>
        <p:nvSpPr>
          <p:cNvPr id="3" name="Ograda navpičnega besedila 2"/>
          <p:cNvSpPr>
            <a:spLocks noGrp="1"/>
          </p:cNvSpPr>
          <p:nvPr>
            <p:ph type="body" orient="vert" idx="1"/>
          </p:nvPr>
        </p:nvSpPr>
        <p:spPr>
          <a:xfrm>
            <a:off x="685800" y="609600"/>
            <a:ext cx="5676900" cy="54864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B735EC85-AA04-47F5-B389-A46571CDAC11}" type="slidenum">
              <a:rPr lang="sl-SI"/>
              <a:pPr>
                <a:defRPr/>
              </a:pPr>
              <a:t>‹#›</a:t>
            </a:fld>
            <a:endParaRPr lang="sl-S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Naslov in 4 vsebine">
    <p:spTree>
      <p:nvGrpSpPr>
        <p:cNvPr id="1" name=""/>
        <p:cNvGrpSpPr/>
        <p:nvPr/>
      </p:nvGrpSpPr>
      <p:grpSpPr>
        <a:xfrm>
          <a:off x="0" y="0"/>
          <a:ext cx="0" cy="0"/>
          <a:chOff x="0" y="0"/>
          <a:chExt cx="0" cy="0"/>
        </a:xfrm>
      </p:grpSpPr>
      <p:sp>
        <p:nvSpPr>
          <p:cNvPr id="2" name="Naslov 1"/>
          <p:cNvSpPr>
            <a:spLocks noGrp="1"/>
          </p:cNvSpPr>
          <p:nvPr>
            <p:ph type="title" sz="quarter"/>
          </p:nvPr>
        </p:nvSpPr>
        <p:spPr>
          <a:xfrm>
            <a:off x="685800" y="609600"/>
            <a:ext cx="7772400" cy="1143000"/>
          </a:xfrm>
        </p:spPr>
        <p:txBody>
          <a:bodyPr/>
          <a:lstStyle/>
          <a:p>
            <a:r>
              <a:rPr lang="sl-SI" smtClean="0"/>
              <a:t>Kliknite, če želite urediti slog naslova matrice</a:t>
            </a:r>
            <a:endParaRPr lang="en-GB"/>
          </a:p>
        </p:txBody>
      </p:sp>
      <p:sp>
        <p:nvSpPr>
          <p:cNvPr id="3" name="Ograda vsebine 2"/>
          <p:cNvSpPr>
            <a:spLocks noGrp="1"/>
          </p:cNvSpPr>
          <p:nvPr>
            <p:ph sz="quarter" idx="1"/>
          </p:nvPr>
        </p:nvSpPr>
        <p:spPr>
          <a:xfrm>
            <a:off x="685800" y="1981200"/>
            <a:ext cx="3810000" cy="19812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grada vsebine 3"/>
          <p:cNvSpPr>
            <a:spLocks noGrp="1"/>
          </p:cNvSpPr>
          <p:nvPr>
            <p:ph sz="quarter" idx="2"/>
          </p:nvPr>
        </p:nvSpPr>
        <p:spPr>
          <a:xfrm>
            <a:off x="4648200" y="1981200"/>
            <a:ext cx="3810000" cy="19812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grada vsebine 4"/>
          <p:cNvSpPr>
            <a:spLocks noGrp="1"/>
          </p:cNvSpPr>
          <p:nvPr>
            <p:ph sz="quarter" idx="3"/>
          </p:nvPr>
        </p:nvSpPr>
        <p:spPr>
          <a:xfrm>
            <a:off x="685800" y="4114800"/>
            <a:ext cx="3810000" cy="19812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6" name="Ograda vsebine 5"/>
          <p:cNvSpPr>
            <a:spLocks noGrp="1"/>
          </p:cNvSpPr>
          <p:nvPr>
            <p:ph sz="quarter" idx="4"/>
          </p:nvPr>
        </p:nvSpPr>
        <p:spPr>
          <a:xfrm>
            <a:off x="4648200" y="4114800"/>
            <a:ext cx="3810000" cy="19812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sl-SI"/>
          </a:p>
        </p:txBody>
      </p:sp>
      <p:sp>
        <p:nvSpPr>
          <p:cNvPr id="8" name="Rectangle 5"/>
          <p:cNvSpPr>
            <a:spLocks noGrp="1" noChangeArrowheads="1"/>
          </p:cNvSpPr>
          <p:nvPr>
            <p:ph type="ftr" sz="quarter" idx="11"/>
          </p:nvPr>
        </p:nvSpPr>
        <p:spPr>
          <a:ln/>
        </p:spPr>
        <p:txBody>
          <a:bodyPr/>
          <a:lstStyle>
            <a:lvl1pPr>
              <a:defRPr/>
            </a:lvl1pPr>
          </a:lstStyle>
          <a:p>
            <a:pPr>
              <a:defRPr/>
            </a:pPr>
            <a:endParaRPr lang="sl-SI"/>
          </a:p>
        </p:txBody>
      </p:sp>
      <p:sp>
        <p:nvSpPr>
          <p:cNvPr id="9" name="Rectangle 6"/>
          <p:cNvSpPr>
            <a:spLocks noGrp="1" noChangeArrowheads="1"/>
          </p:cNvSpPr>
          <p:nvPr>
            <p:ph type="sldNum" sz="quarter" idx="12"/>
          </p:nvPr>
        </p:nvSpPr>
        <p:spPr>
          <a:ln/>
        </p:spPr>
        <p:txBody>
          <a:bodyPr/>
          <a:lstStyle>
            <a:lvl1pPr>
              <a:defRPr/>
            </a:lvl1pPr>
          </a:lstStyle>
          <a:p>
            <a:pPr>
              <a:defRPr/>
            </a:pPr>
            <a:fld id="{A599FA4A-705F-4A50-934A-BCCE0F0C312A}" type="slidenum">
              <a:rPr lang="sl-SI"/>
              <a:pPr>
                <a:defRPr/>
              </a:pPr>
              <a:t>‹#›</a:t>
            </a:fld>
            <a:endParaRPr lang="sl-S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Naslov, vsebina in 2 vsebini">
    <p:spTree>
      <p:nvGrpSpPr>
        <p:cNvPr id="1" name=""/>
        <p:cNvGrpSpPr/>
        <p:nvPr/>
      </p:nvGrpSpPr>
      <p:grpSpPr>
        <a:xfrm>
          <a:off x="0" y="0"/>
          <a:ext cx="0" cy="0"/>
          <a:chOff x="0" y="0"/>
          <a:chExt cx="0" cy="0"/>
        </a:xfrm>
      </p:grpSpPr>
      <p:sp>
        <p:nvSpPr>
          <p:cNvPr id="2" name="Naslov 1"/>
          <p:cNvSpPr>
            <a:spLocks noGrp="1"/>
          </p:cNvSpPr>
          <p:nvPr>
            <p:ph type="title"/>
          </p:nvPr>
        </p:nvSpPr>
        <p:spPr>
          <a:xfrm>
            <a:off x="685800" y="609600"/>
            <a:ext cx="7772400" cy="1143000"/>
          </a:xfrm>
        </p:spPr>
        <p:txBody>
          <a:bodyPr/>
          <a:lstStyle/>
          <a:p>
            <a:r>
              <a:rPr lang="sl-SI" smtClean="0"/>
              <a:t>Kliknite, če želite urediti slog naslova matrice</a:t>
            </a:r>
            <a:endParaRPr lang="en-GB"/>
          </a:p>
        </p:txBody>
      </p:sp>
      <p:sp>
        <p:nvSpPr>
          <p:cNvPr id="3" name="Ograda vsebine 2"/>
          <p:cNvSpPr>
            <a:spLocks noGrp="1"/>
          </p:cNvSpPr>
          <p:nvPr>
            <p:ph sz="half" idx="1"/>
          </p:nvPr>
        </p:nvSpPr>
        <p:spPr>
          <a:xfrm>
            <a:off x="685800" y="1981200"/>
            <a:ext cx="3810000" cy="41148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grada vsebine 3"/>
          <p:cNvSpPr>
            <a:spLocks noGrp="1"/>
          </p:cNvSpPr>
          <p:nvPr>
            <p:ph sz="quarter" idx="2"/>
          </p:nvPr>
        </p:nvSpPr>
        <p:spPr>
          <a:xfrm>
            <a:off x="4648200" y="1981200"/>
            <a:ext cx="3810000" cy="19812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grada vsebine 4"/>
          <p:cNvSpPr>
            <a:spLocks noGrp="1"/>
          </p:cNvSpPr>
          <p:nvPr>
            <p:ph sz="quarter" idx="3"/>
          </p:nvPr>
        </p:nvSpPr>
        <p:spPr>
          <a:xfrm>
            <a:off x="4648200" y="4114800"/>
            <a:ext cx="3810000" cy="19812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sl-SI"/>
          </a:p>
        </p:txBody>
      </p:sp>
      <p:sp>
        <p:nvSpPr>
          <p:cNvPr id="7" name="Rectangle 5"/>
          <p:cNvSpPr>
            <a:spLocks noGrp="1" noChangeArrowheads="1"/>
          </p:cNvSpPr>
          <p:nvPr>
            <p:ph type="ftr" sz="quarter" idx="11"/>
          </p:nvPr>
        </p:nvSpPr>
        <p:spPr>
          <a:ln/>
        </p:spPr>
        <p:txBody>
          <a:bodyPr/>
          <a:lstStyle>
            <a:lvl1pPr>
              <a:defRPr/>
            </a:lvl1pPr>
          </a:lstStyle>
          <a:p>
            <a:pPr>
              <a:defRPr/>
            </a:pPr>
            <a:endParaRPr lang="sl-SI"/>
          </a:p>
        </p:txBody>
      </p:sp>
      <p:sp>
        <p:nvSpPr>
          <p:cNvPr id="8" name="Rectangle 6"/>
          <p:cNvSpPr>
            <a:spLocks noGrp="1" noChangeArrowheads="1"/>
          </p:cNvSpPr>
          <p:nvPr>
            <p:ph type="sldNum" sz="quarter" idx="12"/>
          </p:nvPr>
        </p:nvSpPr>
        <p:spPr>
          <a:ln/>
        </p:spPr>
        <p:txBody>
          <a:bodyPr/>
          <a:lstStyle>
            <a:lvl1pPr>
              <a:defRPr/>
            </a:lvl1pPr>
          </a:lstStyle>
          <a:p>
            <a:pPr>
              <a:defRPr/>
            </a:pPr>
            <a:fld id="{A21547AD-C4A2-4DA1-80A1-B576A645C6B6}" type="slidenum">
              <a:rPr lang="sl-SI"/>
              <a:pPr>
                <a:defRPr/>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en-GB"/>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EE0D59E9-62A5-43E8-B164-D76AE31F26D4}" type="slidenum">
              <a:rPr lang="sl-SI"/>
              <a:pPr>
                <a:defRPr/>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en-GB"/>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pPr>
              <a:defRPr/>
            </a:pPr>
            <a:endParaRPr lang="sl-SI"/>
          </a:p>
        </p:txBody>
      </p:sp>
      <p:sp>
        <p:nvSpPr>
          <p:cNvPr id="5" name="Rectangle 5"/>
          <p:cNvSpPr>
            <a:spLocks noGrp="1" noChangeArrowheads="1"/>
          </p:cNvSpPr>
          <p:nvPr>
            <p:ph type="ftr" sz="quarter" idx="11"/>
          </p:nvPr>
        </p:nvSpPr>
        <p:spPr>
          <a:ln/>
        </p:spPr>
        <p:txBody>
          <a:bodyPr/>
          <a:lstStyle>
            <a:lvl1pPr>
              <a:defRPr/>
            </a:lvl1pPr>
          </a:lstStyle>
          <a:p>
            <a:pPr>
              <a:defRPr/>
            </a:pPr>
            <a:endParaRPr lang="sl-SI"/>
          </a:p>
        </p:txBody>
      </p:sp>
      <p:sp>
        <p:nvSpPr>
          <p:cNvPr id="6" name="Rectangle 6"/>
          <p:cNvSpPr>
            <a:spLocks noGrp="1" noChangeArrowheads="1"/>
          </p:cNvSpPr>
          <p:nvPr>
            <p:ph type="sldNum" sz="quarter" idx="12"/>
          </p:nvPr>
        </p:nvSpPr>
        <p:spPr>
          <a:ln/>
        </p:spPr>
        <p:txBody>
          <a:bodyPr/>
          <a:lstStyle>
            <a:lvl1pPr>
              <a:defRPr/>
            </a:lvl1pPr>
          </a:lstStyle>
          <a:p>
            <a:pPr>
              <a:defRPr/>
            </a:pPr>
            <a:fld id="{ADC596ED-D742-41E6-AE8B-91B7B355A704}" type="slidenum">
              <a:rPr lang="sl-SI"/>
              <a:pPr>
                <a:defRPr/>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en-GB"/>
          </a:p>
        </p:txBody>
      </p:sp>
      <p:sp>
        <p:nvSpPr>
          <p:cNvPr id="3" name="Ograda vsebine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grada vsebine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4C20C58E-0941-4BEF-829B-49CFF76D8272}" type="slidenum">
              <a:rPr lang="sl-SI"/>
              <a:pPr>
                <a:defRPr/>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en-GB"/>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sl-SI"/>
          </a:p>
        </p:txBody>
      </p:sp>
      <p:sp>
        <p:nvSpPr>
          <p:cNvPr id="8" name="Rectangle 5"/>
          <p:cNvSpPr>
            <a:spLocks noGrp="1" noChangeArrowheads="1"/>
          </p:cNvSpPr>
          <p:nvPr>
            <p:ph type="ftr" sz="quarter" idx="11"/>
          </p:nvPr>
        </p:nvSpPr>
        <p:spPr>
          <a:ln/>
        </p:spPr>
        <p:txBody>
          <a:bodyPr/>
          <a:lstStyle>
            <a:lvl1pPr>
              <a:defRPr/>
            </a:lvl1pPr>
          </a:lstStyle>
          <a:p>
            <a:pPr>
              <a:defRPr/>
            </a:pPr>
            <a:endParaRPr lang="sl-SI"/>
          </a:p>
        </p:txBody>
      </p:sp>
      <p:sp>
        <p:nvSpPr>
          <p:cNvPr id="9" name="Rectangle 6"/>
          <p:cNvSpPr>
            <a:spLocks noGrp="1" noChangeArrowheads="1"/>
          </p:cNvSpPr>
          <p:nvPr>
            <p:ph type="sldNum" sz="quarter" idx="12"/>
          </p:nvPr>
        </p:nvSpPr>
        <p:spPr>
          <a:ln/>
        </p:spPr>
        <p:txBody>
          <a:bodyPr/>
          <a:lstStyle>
            <a:lvl1pPr>
              <a:defRPr/>
            </a:lvl1pPr>
          </a:lstStyle>
          <a:p>
            <a:pPr>
              <a:defRPr/>
            </a:pPr>
            <a:fld id="{E0299495-B11F-4B62-B417-DF4B46C57588}" type="slidenum">
              <a:rPr lang="sl-SI"/>
              <a:pPr>
                <a:defRPr/>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sl-SI"/>
          </a:p>
        </p:txBody>
      </p:sp>
      <p:sp>
        <p:nvSpPr>
          <p:cNvPr id="4" name="Rectangle 5"/>
          <p:cNvSpPr>
            <a:spLocks noGrp="1" noChangeArrowheads="1"/>
          </p:cNvSpPr>
          <p:nvPr>
            <p:ph type="ftr" sz="quarter" idx="11"/>
          </p:nvPr>
        </p:nvSpPr>
        <p:spPr>
          <a:ln/>
        </p:spPr>
        <p:txBody>
          <a:bodyPr/>
          <a:lstStyle>
            <a:lvl1pPr>
              <a:defRPr/>
            </a:lvl1pPr>
          </a:lstStyle>
          <a:p>
            <a:pPr>
              <a:defRPr/>
            </a:pPr>
            <a:endParaRPr lang="sl-SI"/>
          </a:p>
        </p:txBody>
      </p:sp>
      <p:sp>
        <p:nvSpPr>
          <p:cNvPr id="5" name="Rectangle 6"/>
          <p:cNvSpPr>
            <a:spLocks noGrp="1" noChangeArrowheads="1"/>
          </p:cNvSpPr>
          <p:nvPr>
            <p:ph type="sldNum" sz="quarter" idx="12"/>
          </p:nvPr>
        </p:nvSpPr>
        <p:spPr>
          <a:ln/>
        </p:spPr>
        <p:txBody>
          <a:bodyPr/>
          <a:lstStyle>
            <a:lvl1pPr>
              <a:defRPr/>
            </a:lvl1pPr>
          </a:lstStyle>
          <a:p>
            <a:pPr>
              <a:defRPr/>
            </a:pPr>
            <a:fld id="{9669B789-D7F7-40E3-8279-8DEF3BC444C9}" type="slidenum">
              <a:rPr lang="sl-SI"/>
              <a:pPr>
                <a:defRPr/>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l-SI"/>
          </a:p>
        </p:txBody>
      </p:sp>
      <p:sp>
        <p:nvSpPr>
          <p:cNvPr id="3" name="Rectangle 5"/>
          <p:cNvSpPr>
            <a:spLocks noGrp="1" noChangeArrowheads="1"/>
          </p:cNvSpPr>
          <p:nvPr>
            <p:ph type="ftr" sz="quarter" idx="11"/>
          </p:nvPr>
        </p:nvSpPr>
        <p:spPr>
          <a:ln/>
        </p:spPr>
        <p:txBody>
          <a:bodyPr/>
          <a:lstStyle>
            <a:lvl1pPr>
              <a:defRPr/>
            </a:lvl1pPr>
          </a:lstStyle>
          <a:p>
            <a:pPr>
              <a:defRPr/>
            </a:pPr>
            <a:endParaRPr lang="sl-SI"/>
          </a:p>
        </p:txBody>
      </p:sp>
      <p:sp>
        <p:nvSpPr>
          <p:cNvPr id="4" name="Rectangle 6"/>
          <p:cNvSpPr>
            <a:spLocks noGrp="1" noChangeArrowheads="1"/>
          </p:cNvSpPr>
          <p:nvPr>
            <p:ph type="sldNum" sz="quarter" idx="12"/>
          </p:nvPr>
        </p:nvSpPr>
        <p:spPr>
          <a:ln/>
        </p:spPr>
        <p:txBody>
          <a:bodyPr/>
          <a:lstStyle>
            <a:lvl1pPr>
              <a:defRPr/>
            </a:lvl1pPr>
          </a:lstStyle>
          <a:p>
            <a:pPr>
              <a:defRPr/>
            </a:pPr>
            <a:fld id="{3CF364F8-B849-44FA-A5E7-4C849B3039C4}" type="slidenum">
              <a:rPr lang="sl-SI"/>
              <a:pPr>
                <a:defRPr/>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en-GB"/>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95750B05-7BE6-4C4B-97E2-DC1ED5A4A4C0}" type="slidenum">
              <a:rPr lang="sl-SI"/>
              <a:pPr>
                <a:defRPr/>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en-GB"/>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9EC01044-177C-4435-A983-0176C83CFF90}" type="slidenum">
              <a:rPr lang="sl-SI"/>
              <a:pPr>
                <a:defRPr/>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1D1D1"/>
            </a:gs>
            <a:gs pos="100000">
              <a:srgbClr val="FFFFFF"/>
            </a:gs>
          </a:gsLst>
          <a:lin ang="5400000" scaled="1"/>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l-SI" smtClean="0"/>
              <a:t>Click to edit Master title style</a:t>
            </a:r>
          </a:p>
        </p:txBody>
      </p:sp>
      <p:sp>
        <p:nvSpPr>
          <p:cNvPr id="921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l-SI" smtClean="0"/>
              <a:t>Click to edit Master text styles</a:t>
            </a:r>
          </a:p>
          <a:p>
            <a:pPr lvl="1"/>
            <a:r>
              <a:rPr lang="sl-SI" smtClean="0"/>
              <a:t>Second level</a:t>
            </a:r>
          </a:p>
          <a:p>
            <a:pPr lvl="2"/>
            <a:r>
              <a:rPr lang="sl-SI" smtClean="0"/>
              <a:t>Third level</a:t>
            </a:r>
          </a:p>
          <a:p>
            <a:pPr lvl="3"/>
            <a:r>
              <a:rPr lang="sl-SI" smtClean="0"/>
              <a:t>Fourth level</a:t>
            </a:r>
          </a:p>
          <a:p>
            <a:pPr lvl="4"/>
            <a:r>
              <a:rPr lang="sl-SI"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atin typeface="+mn-lt"/>
                <a:cs typeface="+mn-cs"/>
              </a:defRPr>
            </a:lvl1pPr>
          </a:lstStyle>
          <a:p>
            <a:pPr>
              <a:defRPr/>
            </a:pPr>
            <a:endParaRPr lang="sl-SI"/>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cs typeface="+mn-cs"/>
              </a:defRPr>
            </a:lvl1pPr>
          </a:lstStyle>
          <a:p>
            <a:pPr>
              <a:defRPr/>
            </a:pPr>
            <a:endParaRPr lang="sl-SI"/>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FBEB4DA0-B484-4A50-9534-6B21EE3BF4B5}"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22.png"/></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25.png"/><Relationship Id="rId4" Type="http://schemas.openxmlformats.org/officeDocument/2006/relationships/image" Target="../media/image24.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28.png"/><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30.png"/><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vmlDrawing" Target="../drawings/vmlDrawing3.vml"/><Relationship Id="rId5" Type="http://schemas.openxmlformats.org/officeDocument/2006/relationships/image" Target="../media/image33.png"/><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oleObject" Target="../embeddings/oleObject4.bin"/><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7544" y="0"/>
            <a:ext cx="8244916" cy="6524625"/>
          </a:xfrm>
        </p:spPr>
        <p:txBody>
          <a:bodyPr/>
          <a:lstStyle/>
          <a:p>
            <a:r>
              <a:rPr lang="sl-SI" sz="3600" dirty="0" smtClean="0">
                <a:latin typeface="Calibri" pitchFamily="34" charset="0"/>
              </a:rPr>
              <a:t/>
            </a:r>
            <a:br>
              <a:rPr lang="sl-SI" sz="3600" dirty="0" smtClean="0">
                <a:latin typeface="Calibri" pitchFamily="34" charset="0"/>
              </a:rPr>
            </a:br>
            <a:r>
              <a:rPr lang="sl-SI" sz="4000" b="1" dirty="0" smtClean="0">
                <a:latin typeface="Calibri" pitchFamily="34" charset="0"/>
              </a:rPr>
              <a:t>STANJE V KMETIJSTVU V LETU 2013 IN PRVE NAPOVEDI ZA LETO 2014 </a:t>
            </a:r>
            <a:br>
              <a:rPr lang="sl-SI" sz="4000" b="1" dirty="0" smtClean="0">
                <a:latin typeface="Calibri" pitchFamily="34" charset="0"/>
              </a:rPr>
            </a:br>
            <a:r>
              <a:rPr lang="sl-SI" sz="2800" b="1" dirty="0" smtClean="0">
                <a:solidFill>
                  <a:srgbClr val="C00000"/>
                </a:solidFill>
                <a:latin typeface="Calibri" pitchFamily="34" charset="0"/>
              </a:rPr>
              <a:t> </a:t>
            </a:r>
            <a:r>
              <a:rPr lang="sl-SI" sz="2800" dirty="0" smtClean="0">
                <a:latin typeface="Calibri" pitchFamily="34" charset="0"/>
              </a:rPr>
              <a:t/>
            </a:r>
            <a:br>
              <a:rPr lang="sl-SI" sz="2800" dirty="0" smtClean="0">
                <a:latin typeface="Calibri" pitchFamily="34" charset="0"/>
              </a:rPr>
            </a:br>
            <a:r>
              <a:rPr lang="sl-SI" sz="2800" dirty="0" smtClean="0">
                <a:latin typeface="Calibri" pitchFamily="34" charset="0"/>
              </a:rPr>
              <a:t> XXIX tradicionalni posvet </a:t>
            </a:r>
            <a:br>
              <a:rPr lang="sl-SI" sz="2800" dirty="0" smtClean="0">
                <a:latin typeface="Calibri" pitchFamily="34" charset="0"/>
              </a:rPr>
            </a:br>
            <a:r>
              <a:rPr lang="sl-SI" sz="2800" dirty="0" smtClean="0">
                <a:latin typeface="Calibri" pitchFamily="34" charset="0"/>
              </a:rPr>
              <a:t>Javne službe kmetijskega svetovanja</a:t>
            </a:r>
            <a:r>
              <a:rPr lang="sl-SI" sz="2800" dirty="0" smtClean="0">
                <a:solidFill>
                  <a:srgbClr val="000000"/>
                </a:solidFill>
                <a:latin typeface="Calibri" pitchFamily="34" charset="0"/>
              </a:rPr>
              <a:t/>
            </a:r>
            <a:br>
              <a:rPr lang="sl-SI" sz="2800" dirty="0" smtClean="0">
                <a:solidFill>
                  <a:srgbClr val="000000"/>
                </a:solidFill>
                <a:latin typeface="Calibri" pitchFamily="34" charset="0"/>
              </a:rPr>
            </a:br>
            <a:r>
              <a:rPr lang="sl-SI" sz="2000" dirty="0" smtClean="0">
                <a:solidFill>
                  <a:srgbClr val="000000"/>
                </a:solidFill>
                <a:latin typeface="Calibri" pitchFamily="34" charset="0"/>
              </a:rPr>
              <a:t>Laško,</a:t>
            </a:r>
            <a:r>
              <a:rPr lang="sl-SI" sz="2800" dirty="0" smtClean="0">
                <a:solidFill>
                  <a:srgbClr val="000000"/>
                </a:solidFill>
                <a:latin typeface="Calibri" pitchFamily="34" charset="0"/>
              </a:rPr>
              <a:t> </a:t>
            </a:r>
            <a:r>
              <a:rPr lang="sl-SI" sz="2000" dirty="0" smtClean="0">
                <a:solidFill>
                  <a:srgbClr val="000000"/>
                </a:solidFill>
                <a:latin typeface="Calibri" pitchFamily="34" charset="0"/>
              </a:rPr>
              <a:t>Kongresni center </a:t>
            </a:r>
            <a:r>
              <a:rPr lang="sl-SI" sz="2000" dirty="0" err="1" smtClean="0">
                <a:solidFill>
                  <a:srgbClr val="000000"/>
                </a:solidFill>
                <a:latin typeface="Calibri" pitchFamily="34" charset="0"/>
              </a:rPr>
              <a:t>Thermana</a:t>
            </a:r>
            <a:r>
              <a:rPr lang="sl-SI" sz="2000" dirty="0" smtClean="0">
                <a:solidFill>
                  <a:srgbClr val="000000"/>
                </a:solidFill>
                <a:latin typeface="Calibri" pitchFamily="34" charset="0"/>
              </a:rPr>
              <a:t> </a:t>
            </a:r>
            <a:br>
              <a:rPr lang="sl-SI" sz="2000" dirty="0" smtClean="0">
                <a:solidFill>
                  <a:srgbClr val="000000"/>
                </a:solidFill>
                <a:latin typeface="Calibri" pitchFamily="34" charset="0"/>
              </a:rPr>
            </a:br>
            <a:r>
              <a:rPr lang="sl-SI" sz="2000" dirty="0" smtClean="0">
                <a:solidFill>
                  <a:srgbClr val="000000"/>
                </a:solidFill>
                <a:latin typeface="Calibri" pitchFamily="34" charset="0"/>
              </a:rPr>
              <a:t>25. november 2014 </a:t>
            </a:r>
            <a:br>
              <a:rPr lang="sl-SI" sz="2000" dirty="0" smtClean="0">
                <a:solidFill>
                  <a:srgbClr val="000000"/>
                </a:solidFill>
                <a:latin typeface="Calibri" pitchFamily="34" charset="0"/>
              </a:rPr>
            </a:br>
            <a:r>
              <a:rPr lang="sl-SI" sz="2800" dirty="0" smtClean="0">
                <a:solidFill>
                  <a:srgbClr val="000000"/>
                </a:solidFill>
                <a:latin typeface="Calibri" pitchFamily="34" charset="0"/>
              </a:rPr>
              <a:t/>
            </a:r>
            <a:br>
              <a:rPr lang="sl-SI" sz="2800" dirty="0" smtClean="0">
                <a:solidFill>
                  <a:srgbClr val="000000"/>
                </a:solidFill>
                <a:latin typeface="Calibri" pitchFamily="34" charset="0"/>
              </a:rPr>
            </a:br>
            <a:r>
              <a:rPr lang="sl-SI" sz="2800" dirty="0" smtClean="0">
                <a:solidFill>
                  <a:srgbClr val="000000"/>
                </a:solidFill>
                <a:latin typeface="Calibri" pitchFamily="34" charset="0"/>
              </a:rPr>
              <a:t> Kmetijski inštitut Slovenije</a:t>
            </a:r>
            <a:br>
              <a:rPr lang="sl-SI" sz="2800" dirty="0" smtClean="0">
                <a:solidFill>
                  <a:srgbClr val="000000"/>
                </a:solidFill>
                <a:latin typeface="Calibri" pitchFamily="34" charset="0"/>
              </a:rPr>
            </a:br>
            <a:r>
              <a:rPr lang="sl-SI" sz="2800" dirty="0" smtClean="0">
                <a:solidFill>
                  <a:srgbClr val="000000"/>
                </a:solidFill>
                <a:latin typeface="Calibri" pitchFamily="34" charset="0"/>
              </a:rPr>
              <a:t>    </a:t>
            </a:r>
            <a:r>
              <a:rPr lang="sl-SI" sz="2400" dirty="0" smtClean="0">
                <a:solidFill>
                  <a:srgbClr val="000000"/>
                </a:solidFill>
                <a:latin typeface="Calibri" pitchFamily="34" charset="0"/>
              </a:rPr>
              <a:t>Oddelek za ekonomiko kmetijstva</a:t>
            </a:r>
            <a:br>
              <a:rPr lang="sl-SI" sz="2400" dirty="0" smtClean="0">
                <a:solidFill>
                  <a:srgbClr val="000000"/>
                </a:solidFill>
                <a:latin typeface="Calibri" pitchFamily="34" charset="0"/>
              </a:rPr>
            </a:br>
            <a:r>
              <a:rPr lang="sl-SI" sz="2400" dirty="0" smtClean="0">
                <a:solidFill>
                  <a:srgbClr val="000000"/>
                </a:solidFill>
                <a:latin typeface="Calibri" pitchFamily="34" charset="0"/>
              </a:rPr>
              <a:t>Tina Volk</a:t>
            </a:r>
            <a:br>
              <a:rPr lang="sl-SI" sz="2400" dirty="0" smtClean="0">
                <a:solidFill>
                  <a:srgbClr val="000000"/>
                </a:solidFill>
                <a:latin typeface="Calibri" pitchFamily="34" charset="0"/>
              </a:rPr>
            </a:br>
            <a:r>
              <a:rPr lang="sl-SI" sz="1800" dirty="0" smtClean="0">
                <a:solidFill>
                  <a:srgbClr val="000000"/>
                </a:solidFill>
                <a:latin typeface="Calibri" pitchFamily="34" charset="0"/>
              </a:rPr>
              <a:t>Prispevek je pripravljen na podlagi rezultatov</a:t>
            </a:r>
            <a:r>
              <a:rPr lang="sl-SI" sz="1800" dirty="0" smtClean="0">
                <a:latin typeface="Calibri" pitchFamily="34" charset="0"/>
              </a:rPr>
              <a:t> naloge Spremljanje razvoja kmetijstva v Sloveniji, katere naročnik in financer je Ministrstvo za kmetijstvo in okolje. </a:t>
            </a:r>
            <a:endParaRPr lang="sl-SI" sz="2400" dirty="0" smtClean="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53988" y="1881188"/>
            <a:ext cx="2473325" cy="2052637"/>
          </a:xfrm>
          <a:solidFill>
            <a:schemeClr val="bg1"/>
          </a:solidFill>
        </p:spPr>
        <p:txBody>
          <a:bodyPr/>
          <a:lstStyle/>
          <a:p>
            <a:r>
              <a:rPr lang="sl-SI" sz="1800" dirty="0" smtClean="0">
                <a:solidFill>
                  <a:schemeClr val="accent2"/>
                </a:solidFill>
                <a:latin typeface="Calibri" pitchFamily="34" charset="0"/>
              </a:rPr>
              <a:t>STOPNJE SAMOOSKRBE S POMEMBNEJŠIMI KMETIJSKIMI PRIDELKI (%)</a:t>
            </a:r>
          </a:p>
        </p:txBody>
      </p:sp>
      <p:sp>
        <p:nvSpPr>
          <p:cNvPr id="2052" name="Text Box 4"/>
          <p:cNvSpPr txBox="1">
            <a:spLocks noChangeArrowheads="1"/>
          </p:cNvSpPr>
          <p:nvPr/>
        </p:nvSpPr>
        <p:spPr bwMode="auto">
          <a:xfrm>
            <a:off x="288032" y="0"/>
            <a:ext cx="2483768" cy="830263"/>
          </a:xfrm>
          <a:prstGeom prst="rect">
            <a:avLst/>
          </a:prstGeom>
          <a:noFill/>
          <a:ln w="9525">
            <a:noFill/>
            <a:miter lim="800000"/>
            <a:headEnd/>
            <a:tailEnd/>
          </a:ln>
        </p:spPr>
        <p:txBody>
          <a:bodyPr wrap="square">
            <a:spAutoFit/>
          </a:bodyPr>
          <a:lstStyle/>
          <a:p>
            <a:pPr eaLnBrk="0" hangingPunct="0"/>
            <a:r>
              <a:rPr lang="sl-SI" sz="2400" dirty="0">
                <a:solidFill>
                  <a:srgbClr val="C00000"/>
                </a:solidFill>
                <a:latin typeface="Calibri" pitchFamily="34" charset="0"/>
              </a:rPr>
              <a:t>Samooskrba</a:t>
            </a:r>
          </a:p>
          <a:p>
            <a:pPr algn="ctr" eaLnBrk="0" hangingPunct="0"/>
            <a:endParaRPr lang="sl-SI" sz="2400" dirty="0">
              <a:solidFill>
                <a:srgbClr val="C00000"/>
              </a:solidFill>
              <a:latin typeface="Calibri" pitchFamily="34" charset="0"/>
            </a:endParaRPr>
          </a:p>
        </p:txBody>
      </p:sp>
      <p:sp>
        <p:nvSpPr>
          <p:cNvPr id="2053" name="PoljeZBesedilom 6"/>
          <p:cNvSpPr txBox="1">
            <a:spLocks noChangeArrowheads="1"/>
          </p:cNvSpPr>
          <p:nvPr/>
        </p:nvSpPr>
        <p:spPr bwMode="auto">
          <a:xfrm>
            <a:off x="611188" y="6057900"/>
            <a:ext cx="1223962" cy="246063"/>
          </a:xfrm>
          <a:prstGeom prst="rect">
            <a:avLst/>
          </a:prstGeom>
          <a:noFill/>
          <a:ln w="9525">
            <a:noFill/>
            <a:miter lim="800000"/>
            <a:headEnd/>
            <a:tailEnd/>
          </a:ln>
        </p:spPr>
        <p:txBody>
          <a:bodyPr>
            <a:spAutoFit/>
          </a:bodyPr>
          <a:lstStyle/>
          <a:p>
            <a:r>
              <a:rPr lang="sl-SI" sz="1000" dirty="0">
                <a:latin typeface="Calibri" pitchFamily="34" charset="0"/>
              </a:rPr>
              <a:t>Vir: KIS/SURS</a:t>
            </a:r>
            <a:endParaRPr lang="en-GB" sz="1000" dirty="0">
              <a:latin typeface="Calibri" pitchFamily="34" charset="0"/>
            </a:endParaRPr>
          </a:p>
        </p:txBody>
      </p:sp>
      <p:pic>
        <p:nvPicPr>
          <p:cNvPr id="39940" name="Picture 4"/>
          <p:cNvPicPr>
            <a:picLocks noChangeAspect="1" noChangeArrowheads="1"/>
          </p:cNvPicPr>
          <p:nvPr/>
        </p:nvPicPr>
        <p:blipFill>
          <a:blip r:embed="rId3" cstate="print"/>
          <a:srcRect/>
          <a:stretch>
            <a:fillRect/>
          </a:stretch>
        </p:blipFill>
        <p:spPr bwMode="auto">
          <a:xfrm>
            <a:off x="2900114" y="80628"/>
            <a:ext cx="5848350" cy="2962275"/>
          </a:xfrm>
          <a:prstGeom prst="rect">
            <a:avLst/>
          </a:prstGeom>
          <a:noFill/>
          <a:ln w="9525">
            <a:noFill/>
            <a:miter lim="800000"/>
            <a:headEnd/>
            <a:tailEnd/>
          </a:ln>
        </p:spPr>
      </p:pic>
      <p:pic>
        <p:nvPicPr>
          <p:cNvPr id="39941" name="Picture 5"/>
          <p:cNvPicPr>
            <a:picLocks noChangeAspect="1" noChangeArrowheads="1"/>
          </p:cNvPicPr>
          <p:nvPr/>
        </p:nvPicPr>
        <p:blipFill>
          <a:blip r:embed="rId4" cstate="print"/>
          <a:srcRect/>
          <a:stretch>
            <a:fillRect/>
          </a:stretch>
        </p:blipFill>
        <p:spPr bwMode="auto">
          <a:xfrm>
            <a:off x="2938214" y="3135213"/>
            <a:ext cx="5810250" cy="288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6865" name="Picture 1"/>
          <p:cNvPicPr>
            <a:picLocks noChangeAspect="1" noChangeArrowheads="1"/>
          </p:cNvPicPr>
          <p:nvPr/>
        </p:nvPicPr>
        <p:blipFill>
          <a:blip r:embed="rId3" cstate="print"/>
          <a:srcRect/>
          <a:stretch>
            <a:fillRect/>
          </a:stretch>
        </p:blipFill>
        <p:spPr bwMode="auto">
          <a:xfrm>
            <a:off x="454918" y="4149080"/>
            <a:ext cx="3829050" cy="1609725"/>
          </a:xfrm>
          <a:prstGeom prst="rect">
            <a:avLst/>
          </a:prstGeom>
          <a:noFill/>
          <a:ln w="9525">
            <a:solidFill>
              <a:schemeClr val="tx1">
                <a:lumMod val="85000"/>
                <a:lumOff val="15000"/>
              </a:schemeClr>
            </a:solidFill>
            <a:miter lim="800000"/>
            <a:headEnd/>
            <a:tailEnd/>
          </a:ln>
        </p:spPr>
      </p:pic>
      <p:pic>
        <p:nvPicPr>
          <p:cNvPr id="37889" name="Picture 1"/>
          <p:cNvPicPr>
            <a:picLocks noChangeAspect="1" noChangeArrowheads="1"/>
          </p:cNvPicPr>
          <p:nvPr/>
        </p:nvPicPr>
        <p:blipFill>
          <a:blip r:embed="rId4" cstate="print"/>
          <a:srcRect/>
          <a:stretch>
            <a:fillRect/>
          </a:stretch>
        </p:blipFill>
        <p:spPr bwMode="auto">
          <a:xfrm>
            <a:off x="1691636" y="908720"/>
            <a:ext cx="5976708" cy="2956359"/>
          </a:xfrm>
          <a:prstGeom prst="rect">
            <a:avLst/>
          </a:prstGeom>
          <a:noFill/>
          <a:ln w="9525">
            <a:noFill/>
            <a:miter lim="800000"/>
            <a:headEnd/>
            <a:tailEnd/>
          </a:ln>
        </p:spPr>
      </p:pic>
      <p:sp>
        <p:nvSpPr>
          <p:cNvPr id="3075"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Cene</a:t>
            </a:r>
          </a:p>
        </p:txBody>
      </p:sp>
      <p:sp>
        <p:nvSpPr>
          <p:cNvPr id="3076" name="Rectangle 213"/>
          <p:cNvSpPr>
            <a:spLocks noChangeArrowheads="1"/>
          </p:cNvSpPr>
          <p:nvPr/>
        </p:nvSpPr>
        <p:spPr bwMode="auto">
          <a:xfrm>
            <a:off x="1285875" y="476250"/>
            <a:ext cx="6754813" cy="431800"/>
          </a:xfrm>
          <a:prstGeom prst="rect">
            <a:avLst/>
          </a:prstGeom>
          <a:solidFill>
            <a:schemeClr val="bg1"/>
          </a:solidFill>
          <a:ln w="9525">
            <a:noFill/>
            <a:miter lim="800000"/>
            <a:headEnd/>
            <a:tailEnd/>
          </a:ln>
        </p:spPr>
        <p:txBody>
          <a:bodyPr anchor="ctr"/>
          <a:lstStyle/>
          <a:p>
            <a:pPr algn="ctr" eaLnBrk="0" hangingPunct="0"/>
            <a:r>
              <a:rPr lang="sl-SI" sz="2400" dirty="0">
                <a:solidFill>
                  <a:schemeClr val="accent2"/>
                </a:solidFill>
                <a:latin typeface="Calibri" pitchFamily="34" charset="0"/>
              </a:rPr>
              <a:t>REALNI INDEKSI CEN - </a:t>
            </a:r>
            <a:r>
              <a:rPr lang="sl-SI" sz="2400" dirty="0" err="1">
                <a:solidFill>
                  <a:schemeClr val="accent2"/>
                </a:solidFill>
                <a:latin typeface="Calibri" pitchFamily="34" charset="0"/>
              </a:rPr>
              <a:t>output</a:t>
            </a:r>
            <a:r>
              <a:rPr lang="sl-SI" sz="2400" dirty="0">
                <a:solidFill>
                  <a:schemeClr val="accent2"/>
                </a:solidFill>
                <a:latin typeface="Calibri" pitchFamily="34" charset="0"/>
              </a:rPr>
              <a:t> (</a:t>
            </a:r>
            <a:r>
              <a:rPr lang="sl-SI" sz="2400" dirty="0" smtClean="0">
                <a:solidFill>
                  <a:schemeClr val="accent2"/>
                </a:solidFill>
                <a:latin typeface="Calibri" pitchFamily="34" charset="0"/>
              </a:rPr>
              <a:t>2010 </a:t>
            </a:r>
            <a:r>
              <a:rPr lang="sl-SI" sz="2400" dirty="0">
                <a:solidFill>
                  <a:schemeClr val="accent2"/>
                </a:solidFill>
                <a:latin typeface="Calibri" pitchFamily="34" charset="0"/>
              </a:rPr>
              <a:t>= 100)</a:t>
            </a:r>
          </a:p>
        </p:txBody>
      </p:sp>
      <p:graphicFrame>
        <p:nvGraphicFramePr>
          <p:cNvPr id="26" name="Tabela 25"/>
          <p:cNvGraphicFramePr>
            <a:graphicFrameLocks noGrp="1"/>
          </p:cNvGraphicFramePr>
          <p:nvPr/>
        </p:nvGraphicFramePr>
        <p:xfrm>
          <a:off x="6543675" y="5940387"/>
          <a:ext cx="2446371" cy="188913"/>
        </p:xfrm>
        <a:graphic>
          <a:graphicData uri="http://schemas.openxmlformats.org/drawingml/2006/table">
            <a:tbl>
              <a:tblPr/>
              <a:tblGrid>
                <a:gridCol w="2446371"/>
              </a:tblGrid>
              <a:tr h="188913">
                <a:tc>
                  <a:txBody>
                    <a:bodyPr/>
                    <a:lstStyle/>
                    <a:p>
                      <a:pPr algn="l" fontAlgn="b"/>
                      <a:r>
                        <a:rPr lang="sv-SE" sz="1000" b="0" i="0" u="none" strike="noStrike" dirty="0">
                          <a:latin typeface="Calibri" pitchFamily="34" charset="0"/>
                        </a:rPr>
                        <a:t>Vir: </a:t>
                      </a:r>
                      <a:r>
                        <a:rPr lang="sv-SE" sz="1000" b="0" i="0" u="none" strike="noStrike" dirty="0" smtClean="0">
                          <a:latin typeface="Calibri" pitchFamily="34" charset="0"/>
                        </a:rPr>
                        <a:t>SURS</a:t>
                      </a:r>
                      <a:r>
                        <a:rPr lang="sl-SI" sz="1000" b="0" i="0" u="none" strike="noStrike" dirty="0" smtClean="0">
                          <a:latin typeface="Calibri" pitchFamily="34" charset="0"/>
                        </a:rPr>
                        <a:t>; preračuni KIS</a:t>
                      </a:r>
                      <a:endParaRPr lang="sv-SE" sz="1000" b="0" i="0" u="none" strike="noStrike" dirty="0">
                        <a:latin typeface="Calibri" pitchFamily="34" charset="0"/>
                      </a:endParaRPr>
                    </a:p>
                  </a:txBody>
                  <a:tcPr marL="0" marR="0" marT="0" marB="0" anchor="b">
                    <a:lnL>
                      <a:noFill/>
                    </a:lnL>
                    <a:lnR>
                      <a:noFill/>
                    </a:lnR>
                    <a:lnT>
                      <a:noFill/>
                    </a:lnT>
                    <a:lnB>
                      <a:noFill/>
                    </a:lnB>
                  </a:tcPr>
                </a:tc>
              </a:tr>
            </a:tbl>
          </a:graphicData>
        </a:graphic>
      </p:graphicFrame>
      <p:sp>
        <p:nvSpPr>
          <p:cNvPr id="3082" name="Pravokotnik 19"/>
          <p:cNvSpPr>
            <a:spLocks noChangeArrowheads="1"/>
          </p:cNvSpPr>
          <p:nvPr/>
        </p:nvSpPr>
        <p:spPr bwMode="auto">
          <a:xfrm>
            <a:off x="6000750" y="944302"/>
            <a:ext cx="396875" cy="2952750"/>
          </a:xfrm>
          <a:prstGeom prst="rect">
            <a:avLst/>
          </a:prstGeom>
          <a:solidFill>
            <a:srgbClr val="FFFF00">
              <a:alpha val="12941"/>
            </a:srgbClr>
          </a:solidFill>
          <a:ln w="9525" algn="ctr">
            <a:noFill/>
            <a:round/>
            <a:headEnd/>
            <a:tailEnd/>
          </a:ln>
        </p:spPr>
        <p:txBody>
          <a:bodyPr wrap="none" anchor="ctr"/>
          <a:lstStyle/>
          <a:p>
            <a:pPr algn="ctr" eaLnBrk="0" hangingPunct="0"/>
            <a:endParaRPr lang="en-GB"/>
          </a:p>
        </p:txBody>
      </p:sp>
      <p:sp>
        <p:nvSpPr>
          <p:cNvPr id="13" name="Ograda vsebine 12"/>
          <p:cNvSpPr>
            <a:spLocks noGrp="1"/>
          </p:cNvSpPr>
          <p:nvPr>
            <p:ph sz="half" idx="1"/>
          </p:nvPr>
        </p:nvSpPr>
        <p:spPr>
          <a:xfrm>
            <a:off x="3530116" y="3861048"/>
            <a:ext cx="2950096" cy="331676"/>
          </a:xfrm>
        </p:spPr>
        <p:txBody>
          <a:bodyPr/>
          <a:lstStyle/>
          <a:p>
            <a:pPr>
              <a:buNone/>
            </a:pPr>
            <a:r>
              <a:rPr lang="sl-SI" sz="1400" b="1" dirty="0" smtClean="0">
                <a:latin typeface="Calibri" pitchFamily="34" charset="0"/>
                <a:cs typeface="Arial" pitchFamily="34" charset="0"/>
              </a:rPr>
              <a:t>Nominalne spremembe cen v % </a:t>
            </a:r>
            <a:endParaRPr lang="sl-SI" sz="1400" b="1" dirty="0">
              <a:latin typeface="Calibri" pitchFamily="34" charset="0"/>
              <a:cs typeface="Arial" pitchFamily="34" charset="0"/>
            </a:endParaRPr>
          </a:p>
        </p:txBody>
      </p:sp>
      <p:pic>
        <p:nvPicPr>
          <p:cNvPr id="37893" name="Picture 5"/>
          <p:cNvPicPr>
            <a:picLocks noChangeAspect="1" noChangeArrowheads="1"/>
          </p:cNvPicPr>
          <p:nvPr/>
        </p:nvPicPr>
        <p:blipFill>
          <a:blip r:embed="rId5" cstate="print"/>
          <a:srcRect/>
          <a:stretch>
            <a:fillRect/>
          </a:stretch>
        </p:blipFill>
        <p:spPr bwMode="auto">
          <a:xfrm>
            <a:off x="4355976" y="4149080"/>
            <a:ext cx="4438650" cy="1609725"/>
          </a:xfrm>
          <a:prstGeom prst="rect">
            <a:avLst/>
          </a:prstGeom>
          <a:noFill/>
          <a:ln w="9525">
            <a:solidFill>
              <a:schemeClr val="tx1">
                <a:lumMod val="85000"/>
                <a:lumOff val="15000"/>
              </a:schemeClr>
            </a:solidFill>
            <a:miter lim="800000"/>
            <a:headEnd/>
            <a:tailEnd/>
          </a:ln>
        </p:spPr>
      </p:pic>
      <p:sp>
        <p:nvSpPr>
          <p:cNvPr id="3083" name="Pravokotnik 20"/>
          <p:cNvSpPr>
            <a:spLocks noChangeArrowheads="1"/>
          </p:cNvSpPr>
          <p:nvPr/>
        </p:nvSpPr>
        <p:spPr bwMode="auto">
          <a:xfrm>
            <a:off x="3671900" y="4153049"/>
            <a:ext cx="612068" cy="1616211"/>
          </a:xfrm>
          <a:prstGeom prst="rect">
            <a:avLst/>
          </a:prstGeom>
          <a:solidFill>
            <a:srgbClr val="FFFF00">
              <a:alpha val="12941"/>
            </a:srgbClr>
          </a:solidFill>
          <a:ln w="9525" algn="ctr">
            <a:noFill/>
            <a:round/>
            <a:headEnd/>
            <a:tailEnd/>
          </a:ln>
        </p:spPr>
        <p:txBody>
          <a:bodyPr wrap="none" anchor="ctr"/>
          <a:lstStyle/>
          <a:p>
            <a:pPr algn="ctr" eaLnBrk="0" hangingPunct="0"/>
            <a:endParaRPr lang="en-GB"/>
          </a:p>
        </p:txBody>
      </p:sp>
      <p:sp>
        <p:nvSpPr>
          <p:cNvPr id="15" name="Pravokotnik 20"/>
          <p:cNvSpPr>
            <a:spLocks noChangeArrowheads="1"/>
          </p:cNvSpPr>
          <p:nvPr/>
        </p:nvSpPr>
        <p:spPr bwMode="auto">
          <a:xfrm>
            <a:off x="8172400" y="4149080"/>
            <a:ext cx="612068" cy="1616211"/>
          </a:xfrm>
          <a:prstGeom prst="rect">
            <a:avLst/>
          </a:prstGeom>
          <a:solidFill>
            <a:srgbClr val="FFFF00">
              <a:alpha val="12941"/>
            </a:srgbClr>
          </a:solidFill>
          <a:ln w="9525" algn="ctr">
            <a:noFill/>
            <a:round/>
            <a:headEnd/>
            <a:tailEnd/>
          </a:ln>
        </p:spPr>
        <p:txBody>
          <a:bodyPr wrap="none" anchor="ctr"/>
          <a:lstStyle/>
          <a:p>
            <a:pPr algn="ctr" eaLnBrk="0" hangingPunct="0"/>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4817" name="Picture 1"/>
          <p:cNvPicPr>
            <a:picLocks noChangeAspect="1" noChangeArrowheads="1"/>
          </p:cNvPicPr>
          <p:nvPr/>
        </p:nvPicPr>
        <p:blipFill>
          <a:blip r:embed="rId3" cstate="print"/>
          <a:srcRect/>
          <a:stretch>
            <a:fillRect/>
          </a:stretch>
        </p:blipFill>
        <p:spPr bwMode="auto">
          <a:xfrm>
            <a:off x="4847406" y="4491583"/>
            <a:ext cx="3829050" cy="809625"/>
          </a:xfrm>
          <a:prstGeom prst="rect">
            <a:avLst/>
          </a:prstGeom>
          <a:noFill/>
          <a:ln w="9525">
            <a:solidFill>
              <a:schemeClr val="tx1">
                <a:lumMod val="85000"/>
                <a:lumOff val="15000"/>
              </a:schemeClr>
            </a:solidFill>
            <a:miter lim="800000"/>
            <a:headEnd/>
            <a:tailEnd/>
          </a:ln>
        </p:spPr>
      </p:pic>
      <p:pic>
        <p:nvPicPr>
          <p:cNvPr id="35843" name="Picture 3"/>
          <p:cNvPicPr>
            <a:picLocks noChangeAspect="1" noChangeArrowheads="1"/>
          </p:cNvPicPr>
          <p:nvPr/>
        </p:nvPicPr>
        <p:blipFill>
          <a:blip r:embed="rId4" cstate="print"/>
          <a:srcRect/>
          <a:stretch>
            <a:fillRect/>
          </a:stretch>
        </p:blipFill>
        <p:spPr bwMode="auto">
          <a:xfrm>
            <a:off x="359532" y="4483571"/>
            <a:ext cx="4438650" cy="1609725"/>
          </a:xfrm>
          <a:prstGeom prst="rect">
            <a:avLst/>
          </a:prstGeom>
          <a:noFill/>
          <a:ln w="9525">
            <a:solidFill>
              <a:schemeClr val="tx1">
                <a:lumMod val="85000"/>
                <a:lumOff val="15000"/>
              </a:schemeClr>
            </a:solidFill>
            <a:miter lim="800000"/>
            <a:headEnd/>
            <a:tailEnd/>
          </a:ln>
        </p:spPr>
      </p:pic>
      <p:pic>
        <p:nvPicPr>
          <p:cNvPr id="35841" name="Picture 1"/>
          <p:cNvPicPr>
            <a:picLocks noChangeAspect="1" noChangeArrowheads="1"/>
          </p:cNvPicPr>
          <p:nvPr/>
        </p:nvPicPr>
        <p:blipFill>
          <a:blip r:embed="rId5" cstate="print"/>
          <a:srcRect/>
          <a:stretch>
            <a:fillRect/>
          </a:stretch>
        </p:blipFill>
        <p:spPr bwMode="auto">
          <a:xfrm>
            <a:off x="1691680" y="836712"/>
            <a:ext cx="6188333" cy="3259807"/>
          </a:xfrm>
          <a:prstGeom prst="rect">
            <a:avLst/>
          </a:prstGeom>
          <a:noFill/>
          <a:ln w="9525">
            <a:noFill/>
            <a:miter lim="800000"/>
            <a:headEnd/>
            <a:tailEnd/>
          </a:ln>
        </p:spPr>
      </p:pic>
      <p:sp>
        <p:nvSpPr>
          <p:cNvPr id="18437" name="Text Box 3"/>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Cene</a:t>
            </a:r>
          </a:p>
        </p:txBody>
      </p:sp>
      <p:sp>
        <p:nvSpPr>
          <p:cNvPr id="18438" name="Rectangle 4"/>
          <p:cNvSpPr>
            <a:spLocks noChangeArrowheads="1"/>
          </p:cNvSpPr>
          <p:nvPr/>
        </p:nvSpPr>
        <p:spPr bwMode="auto">
          <a:xfrm>
            <a:off x="628650" y="398463"/>
            <a:ext cx="7813675" cy="431800"/>
          </a:xfrm>
          <a:prstGeom prst="rect">
            <a:avLst/>
          </a:prstGeom>
          <a:solidFill>
            <a:schemeClr val="bg1"/>
          </a:solidFill>
          <a:ln w="9525">
            <a:noFill/>
            <a:miter lim="800000"/>
            <a:headEnd/>
            <a:tailEnd/>
          </a:ln>
        </p:spPr>
        <p:txBody>
          <a:bodyPr anchor="ctr"/>
          <a:lstStyle/>
          <a:p>
            <a:pPr algn="ctr" eaLnBrk="0" hangingPunct="0"/>
            <a:r>
              <a:rPr lang="sl-SI" sz="2400" dirty="0">
                <a:solidFill>
                  <a:schemeClr val="accent2"/>
                </a:solidFill>
                <a:latin typeface="Calibri" pitchFamily="34" charset="0"/>
              </a:rPr>
              <a:t>REALNI INDEKSI CEN – pariteta (</a:t>
            </a:r>
            <a:r>
              <a:rPr lang="sl-SI" sz="2400" dirty="0" smtClean="0">
                <a:solidFill>
                  <a:schemeClr val="accent2"/>
                </a:solidFill>
                <a:latin typeface="Calibri" pitchFamily="34" charset="0"/>
              </a:rPr>
              <a:t>2010</a:t>
            </a:r>
            <a:r>
              <a:rPr lang="sl-SI" sz="2000" dirty="0" smtClean="0">
                <a:solidFill>
                  <a:schemeClr val="accent2"/>
                </a:solidFill>
                <a:latin typeface="Calibri" pitchFamily="34" charset="0"/>
              </a:rPr>
              <a:t> </a:t>
            </a:r>
            <a:r>
              <a:rPr lang="sl-SI" sz="2000" dirty="0">
                <a:solidFill>
                  <a:schemeClr val="accent2"/>
                </a:solidFill>
                <a:latin typeface="Calibri" pitchFamily="34" charset="0"/>
              </a:rPr>
              <a:t>= </a:t>
            </a:r>
            <a:r>
              <a:rPr lang="sl-SI" sz="2400" dirty="0">
                <a:solidFill>
                  <a:schemeClr val="accent2"/>
                </a:solidFill>
                <a:latin typeface="Calibri" pitchFamily="34" charset="0"/>
              </a:rPr>
              <a:t>100)</a:t>
            </a:r>
          </a:p>
        </p:txBody>
      </p:sp>
      <p:sp>
        <p:nvSpPr>
          <p:cNvPr id="18439" name="Pravokotnik 12"/>
          <p:cNvSpPr>
            <a:spLocks noChangeArrowheads="1"/>
          </p:cNvSpPr>
          <p:nvPr/>
        </p:nvSpPr>
        <p:spPr bwMode="auto">
          <a:xfrm>
            <a:off x="6215063" y="873125"/>
            <a:ext cx="396875" cy="3279775"/>
          </a:xfrm>
          <a:prstGeom prst="rect">
            <a:avLst/>
          </a:prstGeom>
          <a:solidFill>
            <a:srgbClr val="FFFF00">
              <a:alpha val="12941"/>
            </a:srgbClr>
          </a:solidFill>
          <a:ln w="9525" algn="ctr">
            <a:noFill/>
            <a:round/>
            <a:headEnd/>
            <a:tailEnd/>
          </a:ln>
        </p:spPr>
        <p:txBody>
          <a:bodyPr wrap="none" anchor="ctr"/>
          <a:lstStyle/>
          <a:p>
            <a:pPr algn="ctr" eaLnBrk="0" hangingPunct="0"/>
            <a:endParaRPr lang="en-GB"/>
          </a:p>
        </p:txBody>
      </p:sp>
      <p:sp>
        <p:nvSpPr>
          <p:cNvPr id="18440" name="Pravokotnik 13"/>
          <p:cNvSpPr>
            <a:spLocks noChangeArrowheads="1"/>
          </p:cNvSpPr>
          <p:nvPr/>
        </p:nvSpPr>
        <p:spPr bwMode="auto">
          <a:xfrm>
            <a:off x="4175956" y="4473116"/>
            <a:ext cx="622746" cy="1620180"/>
          </a:xfrm>
          <a:prstGeom prst="rect">
            <a:avLst/>
          </a:prstGeom>
          <a:solidFill>
            <a:srgbClr val="FFFF00">
              <a:alpha val="12941"/>
            </a:srgbClr>
          </a:solidFill>
          <a:ln w="9525" algn="ctr">
            <a:noFill/>
            <a:round/>
            <a:headEnd/>
            <a:tailEnd/>
          </a:ln>
        </p:spPr>
        <p:txBody>
          <a:bodyPr wrap="none" anchor="ctr"/>
          <a:lstStyle/>
          <a:p>
            <a:pPr algn="ctr" eaLnBrk="0" hangingPunct="0"/>
            <a:endParaRPr lang="en-GB"/>
          </a:p>
        </p:txBody>
      </p:sp>
      <p:sp>
        <p:nvSpPr>
          <p:cNvPr id="18441" name="Pravokotnik 14"/>
          <p:cNvSpPr>
            <a:spLocks noChangeArrowheads="1"/>
          </p:cNvSpPr>
          <p:nvPr/>
        </p:nvSpPr>
        <p:spPr bwMode="auto">
          <a:xfrm>
            <a:off x="8064388" y="4473116"/>
            <a:ext cx="601589" cy="828092"/>
          </a:xfrm>
          <a:prstGeom prst="rect">
            <a:avLst/>
          </a:prstGeom>
          <a:solidFill>
            <a:srgbClr val="FFFF00">
              <a:alpha val="12941"/>
            </a:srgbClr>
          </a:solidFill>
          <a:ln w="9525" algn="ctr">
            <a:noFill/>
            <a:round/>
            <a:headEnd/>
            <a:tailEnd/>
          </a:ln>
        </p:spPr>
        <p:txBody>
          <a:bodyPr wrap="none" anchor="ctr"/>
          <a:lstStyle/>
          <a:p>
            <a:pPr algn="ctr" eaLnBrk="0" hangingPunct="0"/>
            <a:endParaRPr lang="en-GB"/>
          </a:p>
        </p:txBody>
      </p:sp>
      <p:sp>
        <p:nvSpPr>
          <p:cNvPr id="18442" name="PoljeZBesedilom 15"/>
          <p:cNvSpPr txBox="1">
            <a:spLocks noChangeArrowheads="1"/>
          </p:cNvSpPr>
          <p:nvPr/>
        </p:nvSpPr>
        <p:spPr bwMode="auto">
          <a:xfrm>
            <a:off x="4824127" y="5877272"/>
            <a:ext cx="2016125" cy="246063"/>
          </a:xfrm>
          <a:prstGeom prst="rect">
            <a:avLst/>
          </a:prstGeom>
          <a:noFill/>
          <a:ln w="9525">
            <a:noFill/>
            <a:miter lim="800000"/>
            <a:headEnd/>
            <a:tailEnd/>
          </a:ln>
        </p:spPr>
        <p:txBody>
          <a:bodyPr>
            <a:spAutoFit/>
          </a:bodyPr>
          <a:lstStyle/>
          <a:p>
            <a:r>
              <a:rPr lang="sl-SI" sz="1000" dirty="0">
                <a:latin typeface="Calibri" pitchFamily="34" charset="0"/>
              </a:rPr>
              <a:t>Vir: SURS; preračuni KIS</a:t>
            </a:r>
            <a:endParaRPr lang="en-GB" sz="1000" dirty="0">
              <a:latin typeface="Calibri" pitchFamily="34" charset="0"/>
            </a:endParaRPr>
          </a:p>
        </p:txBody>
      </p:sp>
      <p:sp>
        <p:nvSpPr>
          <p:cNvPr id="16" name="Ograda vsebine 12"/>
          <p:cNvSpPr>
            <a:spLocks noGrp="1"/>
          </p:cNvSpPr>
          <p:nvPr>
            <p:ph sz="half" idx="1"/>
          </p:nvPr>
        </p:nvSpPr>
        <p:spPr>
          <a:xfrm>
            <a:off x="3602124" y="4113076"/>
            <a:ext cx="2950096" cy="331676"/>
          </a:xfrm>
        </p:spPr>
        <p:txBody>
          <a:bodyPr/>
          <a:lstStyle/>
          <a:p>
            <a:pPr>
              <a:buNone/>
            </a:pPr>
            <a:r>
              <a:rPr lang="sl-SI" sz="1400" b="1" dirty="0" smtClean="0">
                <a:latin typeface="Calibri" pitchFamily="34" charset="0"/>
                <a:cs typeface="Arial" pitchFamily="34" charset="0"/>
              </a:rPr>
              <a:t>Nominalne spremembe cen</a:t>
            </a:r>
            <a:endParaRPr lang="sl-SI" sz="1400" b="1" dirty="0">
              <a:latin typeface="Calibri" pitchFamily="34" charset="0"/>
              <a:cs typeface="Arial" pitchFamily="34" charset="0"/>
            </a:endParaRPr>
          </a:p>
        </p:txBody>
      </p:sp>
      <p:sp>
        <p:nvSpPr>
          <p:cNvPr id="17" name="Ograda vsebine 12"/>
          <p:cNvSpPr>
            <a:spLocks noGrp="1"/>
          </p:cNvSpPr>
          <p:nvPr>
            <p:ph sz="half" idx="1"/>
          </p:nvPr>
        </p:nvSpPr>
        <p:spPr>
          <a:xfrm>
            <a:off x="323528" y="4465476"/>
            <a:ext cx="288032" cy="331676"/>
          </a:xfrm>
        </p:spPr>
        <p:txBody>
          <a:bodyPr/>
          <a:lstStyle/>
          <a:p>
            <a:pPr>
              <a:buNone/>
            </a:pPr>
            <a:r>
              <a:rPr lang="sl-SI" sz="1200" b="1" dirty="0" smtClean="0">
                <a:latin typeface="Calibri" pitchFamily="34" charset="0"/>
                <a:cs typeface="Arial" pitchFamily="34" charset="0"/>
              </a:rPr>
              <a:t>%</a:t>
            </a:r>
            <a:endParaRPr lang="sl-SI" sz="1200" b="1" dirty="0">
              <a:latin typeface="Calibri" pitchFamily="34" charset="0"/>
              <a:cs typeface="Arial" pitchFamily="34" charset="0"/>
            </a:endParaRPr>
          </a:p>
        </p:txBody>
      </p:sp>
      <p:sp>
        <p:nvSpPr>
          <p:cNvPr id="18" name="Ograda vsebine 12"/>
          <p:cNvSpPr>
            <a:spLocks noGrp="1"/>
          </p:cNvSpPr>
          <p:nvPr>
            <p:ph sz="half" idx="1"/>
          </p:nvPr>
        </p:nvSpPr>
        <p:spPr>
          <a:xfrm>
            <a:off x="4788024" y="4437112"/>
            <a:ext cx="1152128" cy="331676"/>
          </a:xfrm>
        </p:spPr>
        <p:txBody>
          <a:bodyPr/>
          <a:lstStyle/>
          <a:p>
            <a:pPr>
              <a:buNone/>
            </a:pPr>
            <a:r>
              <a:rPr lang="sl-SI" sz="1200" b="1" dirty="0" smtClean="0">
                <a:latin typeface="Calibri" pitchFamily="34" charset="0"/>
                <a:cs typeface="Arial" pitchFamily="34" charset="0"/>
              </a:rPr>
              <a:t>Indeks</a:t>
            </a:r>
            <a:endParaRPr lang="sl-SI" sz="1200" b="1" dirty="0">
              <a:latin typeface="Calibri"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684213" y="549275"/>
            <a:ext cx="7772400" cy="935038"/>
          </a:xfrm>
          <a:solidFill>
            <a:schemeClr val="bg1"/>
          </a:solidFill>
        </p:spPr>
        <p:txBody>
          <a:bodyPr/>
          <a:lstStyle/>
          <a:p>
            <a:r>
              <a:rPr lang="sl-SI" sz="2400" dirty="0" smtClean="0">
                <a:solidFill>
                  <a:schemeClr val="accent2"/>
                </a:solidFill>
                <a:latin typeface="Calibri" pitchFamily="34" charset="0"/>
              </a:rPr>
              <a:t>PRORAČUNSKI IZDATKI ZA KMETIJSTVO </a:t>
            </a:r>
            <a:br>
              <a:rPr lang="sl-SI" sz="2400" dirty="0" smtClean="0">
                <a:solidFill>
                  <a:schemeClr val="accent2"/>
                </a:solidFill>
                <a:latin typeface="Calibri" pitchFamily="34" charset="0"/>
              </a:rPr>
            </a:br>
            <a:r>
              <a:rPr lang="sl-SI" sz="2400" dirty="0" smtClean="0">
                <a:solidFill>
                  <a:schemeClr val="accent2"/>
                </a:solidFill>
                <a:latin typeface="Calibri" pitchFamily="34" charset="0"/>
              </a:rPr>
              <a:t>(izplačila: milijoni EUR)</a:t>
            </a:r>
            <a:endParaRPr lang="sl-SI" dirty="0" smtClean="0">
              <a:solidFill>
                <a:schemeClr val="accent2"/>
              </a:solidFill>
              <a:latin typeface="Calibri" pitchFamily="34" charset="0"/>
            </a:endParaRPr>
          </a:p>
        </p:txBody>
      </p:sp>
      <p:graphicFrame>
        <p:nvGraphicFramePr>
          <p:cNvPr id="4098" name="Object 3"/>
          <p:cNvGraphicFramePr>
            <a:graphicFrameLocks noChangeAspect="1"/>
          </p:cNvGraphicFramePr>
          <p:nvPr>
            <p:ph sz="half" idx="1"/>
          </p:nvPr>
        </p:nvGraphicFramePr>
        <p:xfrm>
          <a:off x="685800" y="3028950"/>
          <a:ext cx="3810000" cy="2017713"/>
        </p:xfrm>
        <a:graphic>
          <a:graphicData uri="http://schemas.openxmlformats.org/presentationml/2006/ole">
            <p:oleObj spid="_x0000_s4098" name="Grafikon" r:id="rId4" imgW="7772400" imgH="4114800" progId="MSGraph.Chart.8">
              <p:embed followColorScheme="full"/>
            </p:oleObj>
          </a:graphicData>
        </a:graphic>
      </p:graphicFrame>
      <p:sp>
        <p:nvSpPr>
          <p:cNvPr id="4100" name="Text Box 5"/>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Proračun</a:t>
            </a:r>
          </a:p>
        </p:txBody>
      </p:sp>
      <p:sp>
        <p:nvSpPr>
          <p:cNvPr id="4101" name="PoljeZBesedilom 8"/>
          <p:cNvSpPr txBox="1">
            <a:spLocks noChangeArrowheads="1"/>
          </p:cNvSpPr>
          <p:nvPr/>
        </p:nvSpPr>
        <p:spPr bwMode="auto">
          <a:xfrm>
            <a:off x="2447925" y="2241550"/>
            <a:ext cx="4500563" cy="260350"/>
          </a:xfrm>
          <a:prstGeom prst="rect">
            <a:avLst/>
          </a:prstGeom>
          <a:noFill/>
          <a:ln w="9525">
            <a:noFill/>
            <a:miter lim="800000"/>
            <a:headEnd/>
            <a:tailEnd/>
          </a:ln>
        </p:spPr>
        <p:txBody>
          <a:bodyPr>
            <a:spAutoFit/>
          </a:bodyPr>
          <a:lstStyle/>
          <a:p>
            <a:r>
              <a:rPr lang="sl-SI" sz="1100"/>
              <a:t>F/zek/vsi/baza uporabniška/ZP splošno/proračun: analytic</a:t>
            </a:r>
            <a:endParaRPr lang="en-GB" sz="1100"/>
          </a:p>
        </p:txBody>
      </p:sp>
      <p:sp>
        <p:nvSpPr>
          <p:cNvPr id="4102" name="PoljeZBesedilom 9"/>
          <p:cNvSpPr txBox="1">
            <a:spLocks noChangeArrowheads="1"/>
          </p:cNvSpPr>
          <p:nvPr/>
        </p:nvSpPr>
        <p:spPr bwMode="auto">
          <a:xfrm>
            <a:off x="1222971" y="4473116"/>
            <a:ext cx="1620837" cy="246063"/>
          </a:xfrm>
          <a:prstGeom prst="rect">
            <a:avLst/>
          </a:prstGeom>
          <a:noFill/>
          <a:ln w="9525">
            <a:noFill/>
            <a:miter lim="800000"/>
            <a:headEnd/>
            <a:tailEnd/>
          </a:ln>
        </p:spPr>
        <p:txBody>
          <a:bodyPr>
            <a:spAutoFit/>
          </a:bodyPr>
          <a:lstStyle/>
          <a:p>
            <a:r>
              <a:rPr lang="sl-SI" sz="1000" dirty="0">
                <a:latin typeface="Calibri" pitchFamily="34" charset="0"/>
              </a:rPr>
              <a:t>Vir: MKO; preračuni KIS</a:t>
            </a:r>
            <a:endParaRPr lang="en-GB" sz="1000" dirty="0">
              <a:latin typeface="Calibri" pitchFamily="34" charset="0"/>
            </a:endParaRPr>
          </a:p>
        </p:txBody>
      </p:sp>
      <p:pic>
        <p:nvPicPr>
          <p:cNvPr id="2" name="Picture 3"/>
          <p:cNvPicPr>
            <a:picLocks noChangeAspect="1" noChangeArrowheads="1"/>
          </p:cNvPicPr>
          <p:nvPr/>
        </p:nvPicPr>
        <p:blipFill>
          <a:blip r:embed="rId5" cstate="print"/>
          <a:srcRect/>
          <a:stretch>
            <a:fillRect/>
          </a:stretch>
        </p:blipFill>
        <p:spPr bwMode="auto">
          <a:xfrm>
            <a:off x="1191693" y="1520788"/>
            <a:ext cx="7016711" cy="29363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684213" y="549275"/>
            <a:ext cx="7772400" cy="863600"/>
          </a:xfrm>
          <a:solidFill>
            <a:schemeClr val="bg1"/>
          </a:solidFill>
        </p:spPr>
        <p:txBody>
          <a:bodyPr/>
          <a:lstStyle/>
          <a:p>
            <a:r>
              <a:rPr lang="sl-SI" sz="2400" dirty="0" smtClean="0">
                <a:solidFill>
                  <a:schemeClr val="accent2"/>
                </a:solidFill>
                <a:latin typeface="Calibri" pitchFamily="34" charset="0"/>
              </a:rPr>
              <a:t>IZDATKI TRŽNO-CENOVNE POLITIKE</a:t>
            </a:r>
            <a:br>
              <a:rPr lang="sl-SI" sz="2400" dirty="0" smtClean="0">
                <a:solidFill>
                  <a:schemeClr val="accent2"/>
                </a:solidFill>
                <a:latin typeface="Calibri" pitchFamily="34" charset="0"/>
              </a:rPr>
            </a:br>
            <a:r>
              <a:rPr lang="sl-SI" sz="2800" dirty="0" smtClean="0">
                <a:solidFill>
                  <a:schemeClr val="accent2"/>
                </a:solidFill>
                <a:latin typeface="Calibri" pitchFamily="34" charset="0"/>
              </a:rPr>
              <a:t> </a:t>
            </a:r>
            <a:r>
              <a:rPr lang="sl-SI" sz="2400" dirty="0" smtClean="0">
                <a:solidFill>
                  <a:schemeClr val="accent2"/>
                </a:solidFill>
                <a:latin typeface="Calibri" pitchFamily="34" charset="0"/>
              </a:rPr>
              <a:t>(izplačila: milijoni EUR)</a:t>
            </a:r>
            <a:endParaRPr lang="sl-SI" dirty="0" smtClean="0">
              <a:solidFill>
                <a:schemeClr val="accent2"/>
              </a:solidFill>
              <a:latin typeface="Calibri" pitchFamily="34" charset="0"/>
            </a:endParaRPr>
          </a:p>
        </p:txBody>
      </p:sp>
      <p:sp>
        <p:nvSpPr>
          <p:cNvPr id="5124"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Proračun</a:t>
            </a:r>
          </a:p>
        </p:txBody>
      </p:sp>
      <p:sp>
        <p:nvSpPr>
          <p:cNvPr id="5125" name="PoljeZBesedilom 13"/>
          <p:cNvSpPr txBox="1">
            <a:spLocks noChangeArrowheads="1"/>
          </p:cNvSpPr>
          <p:nvPr/>
        </p:nvSpPr>
        <p:spPr bwMode="auto">
          <a:xfrm>
            <a:off x="863588" y="4545124"/>
            <a:ext cx="1620837" cy="246063"/>
          </a:xfrm>
          <a:prstGeom prst="rect">
            <a:avLst/>
          </a:prstGeom>
          <a:noFill/>
          <a:ln w="9525">
            <a:noFill/>
            <a:miter lim="800000"/>
            <a:headEnd/>
            <a:tailEnd/>
          </a:ln>
        </p:spPr>
        <p:txBody>
          <a:bodyPr>
            <a:spAutoFit/>
          </a:bodyPr>
          <a:lstStyle/>
          <a:p>
            <a:r>
              <a:rPr lang="sl-SI" sz="1000" dirty="0">
                <a:latin typeface="Calibri" pitchFamily="34" charset="0"/>
              </a:rPr>
              <a:t>Vir: MKO; preračuni KIS</a:t>
            </a:r>
            <a:endParaRPr lang="en-GB" sz="1000" dirty="0">
              <a:latin typeface="Calibri" pitchFamily="34" charset="0"/>
            </a:endParaRPr>
          </a:p>
        </p:txBody>
      </p:sp>
      <p:pic>
        <p:nvPicPr>
          <p:cNvPr id="2" name="Picture 3"/>
          <p:cNvPicPr>
            <a:picLocks noChangeAspect="1" noChangeArrowheads="1"/>
          </p:cNvPicPr>
          <p:nvPr/>
        </p:nvPicPr>
        <p:blipFill>
          <a:blip r:embed="rId3" cstate="print"/>
          <a:srcRect/>
          <a:stretch>
            <a:fillRect/>
          </a:stretch>
        </p:blipFill>
        <p:spPr bwMode="auto">
          <a:xfrm>
            <a:off x="947612" y="1520789"/>
            <a:ext cx="7188784" cy="3008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539750" y="549275"/>
            <a:ext cx="8064500" cy="863600"/>
          </a:xfrm>
          <a:solidFill>
            <a:schemeClr val="bg1"/>
          </a:solidFill>
        </p:spPr>
        <p:txBody>
          <a:bodyPr/>
          <a:lstStyle/>
          <a:p>
            <a:r>
              <a:rPr lang="sl-SI" sz="2400" dirty="0" smtClean="0">
                <a:solidFill>
                  <a:schemeClr val="accent2"/>
                </a:solidFill>
                <a:latin typeface="Calibri" pitchFamily="34" charset="0"/>
              </a:rPr>
              <a:t>IZDATKI ZA UKREPE POLITIKE RAZVOJA PODEŽELJA</a:t>
            </a:r>
            <a:br>
              <a:rPr lang="sl-SI" sz="2400" dirty="0" smtClean="0">
                <a:solidFill>
                  <a:schemeClr val="accent2"/>
                </a:solidFill>
                <a:latin typeface="Calibri" pitchFamily="34" charset="0"/>
              </a:rPr>
            </a:br>
            <a:r>
              <a:rPr lang="sl-SI" sz="2800" dirty="0" smtClean="0">
                <a:solidFill>
                  <a:schemeClr val="accent2"/>
                </a:solidFill>
                <a:latin typeface="Calibri" pitchFamily="34" charset="0"/>
              </a:rPr>
              <a:t> </a:t>
            </a:r>
            <a:r>
              <a:rPr lang="sl-SI" sz="2400" dirty="0" smtClean="0">
                <a:solidFill>
                  <a:schemeClr val="accent2"/>
                </a:solidFill>
                <a:latin typeface="Calibri" pitchFamily="34" charset="0"/>
              </a:rPr>
              <a:t>(izplačila: milijoni EUR)</a:t>
            </a:r>
            <a:endParaRPr lang="sl-SI" dirty="0" smtClean="0">
              <a:solidFill>
                <a:schemeClr val="accent2"/>
              </a:solidFill>
              <a:latin typeface="Calibri" pitchFamily="34" charset="0"/>
            </a:endParaRPr>
          </a:p>
        </p:txBody>
      </p:sp>
      <p:sp>
        <p:nvSpPr>
          <p:cNvPr id="6149"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Proračun</a:t>
            </a:r>
          </a:p>
        </p:txBody>
      </p:sp>
      <p:sp>
        <p:nvSpPr>
          <p:cNvPr id="6150" name="PoljeZBesedilom 15"/>
          <p:cNvSpPr txBox="1">
            <a:spLocks noChangeArrowheads="1"/>
          </p:cNvSpPr>
          <p:nvPr/>
        </p:nvSpPr>
        <p:spPr bwMode="auto">
          <a:xfrm>
            <a:off x="1042951" y="4401108"/>
            <a:ext cx="1620837" cy="246063"/>
          </a:xfrm>
          <a:prstGeom prst="rect">
            <a:avLst/>
          </a:prstGeom>
          <a:noFill/>
          <a:ln w="9525">
            <a:noFill/>
            <a:miter lim="800000"/>
            <a:headEnd/>
            <a:tailEnd/>
          </a:ln>
        </p:spPr>
        <p:txBody>
          <a:bodyPr>
            <a:spAutoFit/>
          </a:bodyPr>
          <a:lstStyle/>
          <a:p>
            <a:r>
              <a:rPr lang="sl-SI" sz="1000" dirty="0">
                <a:latin typeface="Calibri" pitchFamily="34" charset="0"/>
              </a:rPr>
              <a:t>Vir: MKO; preračuni KIS</a:t>
            </a:r>
            <a:endParaRPr lang="en-GB" sz="1000" dirty="0">
              <a:latin typeface="Calibri" pitchFamily="34" charset="0"/>
            </a:endParaRPr>
          </a:p>
        </p:txBody>
      </p:sp>
      <p:pic>
        <p:nvPicPr>
          <p:cNvPr id="46081" name="Picture 1"/>
          <p:cNvPicPr>
            <a:picLocks noChangeAspect="1" noChangeArrowheads="1"/>
          </p:cNvPicPr>
          <p:nvPr/>
        </p:nvPicPr>
        <p:blipFill>
          <a:blip r:embed="rId3" cstate="print"/>
          <a:srcRect/>
          <a:stretch>
            <a:fillRect/>
          </a:stretch>
        </p:blipFill>
        <p:spPr bwMode="auto">
          <a:xfrm>
            <a:off x="1106654" y="1484784"/>
            <a:ext cx="7029742" cy="29163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684213" y="549275"/>
            <a:ext cx="7772400" cy="863600"/>
          </a:xfrm>
          <a:solidFill>
            <a:schemeClr val="bg1"/>
          </a:solidFill>
        </p:spPr>
        <p:txBody>
          <a:bodyPr/>
          <a:lstStyle/>
          <a:p>
            <a:r>
              <a:rPr lang="sl-SI" sz="2400" dirty="0" smtClean="0">
                <a:solidFill>
                  <a:schemeClr val="accent2"/>
                </a:solidFill>
                <a:latin typeface="Calibri" pitchFamily="34" charset="0"/>
              </a:rPr>
              <a:t>IZDATKI ZA SPLOŠNE STORITVE</a:t>
            </a:r>
            <a:br>
              <a:rPr lang="sl-SI" sz="2400" dirty="0" smtClean="0">
                <a:solidFill>
                  <a:schemeClr val="accent2"/>
                </a:solidFill>
                <a:latin typeface="Calibri" pitchFamily="34" charset="0"/>
              </a:rPr>
            </a:br>
            <a:r>
              <a:rPr lang="sl-SI" sz="2800" dirty="0" smtClean="0">
                <a:solidFill>
                  <a:schemeClr val="accent2"/>
                </a:solidFill>
                <a:latin typeface="Calibri" pitchFamily="34" charset="0"/>
              </a:rPr>
              <a:t> </a:t>
            </a:r>
            <a:r>
              <a:rPr lang="sl-SI" sz="2400" dirty="0" smtClean="0">
                <a:solidFill>
                  <a:schemeClr val="accent2"/>
                </a:solidFill>
                <a:latin typeface="Calibri" pitchFamily="34" charset="0"/>
              </a:rPr>
              <a:t>(izplačila: milijoni EUR)</a:t>
            </a:r>
            <a:endParaRPr lang="sl-SI" dirty="0" smtClean="0">
              <a:solidFill>
                <a:schemeClr val="accent2"/>
              </a:solidFill>
              <a:latin typeface="Calibri" pitchFamily="34" charset="0"/>
            </a:endParaRPr>
          </a:p>
        </p:txBody>
      </p:sp>
      <p:graphicFrame>
        <p:nvGraphicFramePr>
          <p:cNvPr id="7170" name="Object 3"/>
          <p:cNvGraphicFramePr>
            <a:graphicFrameLocks noChangeAspect="1"/>
          </p:cNvGraphicFramePr>
          <p:nvPr>
            <p:ph sz="half" idx="1"/>
          </p:nvPr>
        </p:nvGraphicFramePr>
        <p:xfrm>
          <a:off x="685800" y="3028950"/>
          <a:ext cx="3810000" cy="2017713"/>
        </p:xfrm>
        <a:graphic>
          <a:graphicData uri="http://schemas.openxmlformats.org/presentationml/2006/ole">
            <p:oleObj spid="_x0000_s7170" name="Grafikon" r:id="rId4" imgW="7772400" imgH="4114800" progId="MSGraph.Chart.8">
              <p:embed followColorScheme="full"/>
            </p:oleObj>
          </a:graphicData>
        </a:graphic>
      </p:graphicFrame>
      <p:sp>
        <p:nvSpPr>
          <p:cNvPr id="7172"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Proračun</a:t>
            </a:r>
          </a:p>
        </p:txBody>
      </p:sp>
      <p:sp>
        <p:nvSpPr>
          <p:cNvPr id="7173" name="PoljeZBesedilom 5"/>
          <p:cNvSpPr txBox="1">
            <a:spLocks noChangeArrowheads="1"/>
          </p:cNvSpPr>
          <p:nvPr/>
        </p:nvSpPr>
        <p:spPr bwMode="auto">
          <a:xfrm>
            <a:off x="1079612" y="4401108"/>
            <a:ext cx="1620837" cy="246063"/>
          </a:xfrm>
          <a:prstGeom prst="rect">
            <a:avLst/>
          </a:prstGeom>
          <a:noFill/>
          <a:ln w="9525">
            <a:noFill/>
            <a:miter lim="800000"/>
            <a:headEnd/>
            <a:tailEnd/>
          </a:ln>
        </p:spPr>
        <p:txBody>
          <a:bodyPr>
            <a:spAutoFit/>
          </a:bodyPr>
          <a:lstStyle/>
          <a:p>
            <a:r>
              <a:rPr lang="sl-SI" sz="1000" dirty="0">
                <a:latin typeface="Calibri" pitchFamily="34" charset="0"/>
              </a:rPr>
              <a:t>Vir: MKO; preračuni KIS</a:t>
            </a:r>
            <a:endParaRPr lang="en-GB" sz="1000" dirty="0">
              <a:latin typeface="Calibri" pitchFamily="34" charset="0"/>
            </a:endParaRPr>
          </a:p>
        </p:txBody>
      </p:sp>
      <p:pic>
        <p:nvPicPr>
          <p:cNvPr id="2" name="Picture 3"/>
          <p:cNvPicPr>
            <a:picLocks noChangeAspect="1" noChangeArrowheads="1"/>
          </p:cNvPicPr>
          <p:nvPr/>
        </p:nvPicPr>
        <p:blipFill>
          <a:blip r:embed="rId5" cstate="print"/>
          <a:srcRect/>
          <a:stretch>
            <a:fillRect/>
          </a:stretch>
        </p:blipFill>
        <p:spPr bwMode="auto">
          <a:xfrm>
            <a:off x="1079612" y="1448780"/>
            <a:ext cx="7054914" cy="29523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4" cstate="print"/>
          <a:srcRect/>
          <a:stretch>
            <a:fillRect/>
          </a:stretch>
        </p:blipFill>
        <p:spPr bwMode="auto">
          <a:xfrm>
            <a:off x="491979" y="1016732"/>
            <a:ext cx="8184477" cy="4932548"/>
          </a:xfrm>
          <a:prstGeom prst="rect">
            <a:avLst/>
          </a:prstGeom>
          <a:noFill/>
          <a:ln w="9525">
            <a:solidFill>
              <a:schemeClr val="tx1">
                <a:lumMod val="85000"/>
                <a:lumOff val="15000"/>
              </a:schemeClr>
            </a:solidFill>
            <a:miter lim="800000"/>
            <a:headEnd/>
            <a:tailEnd/>
          </a:ln>
        </p:spPr>
      </p:pic>
      <p:sp>
        <p:nvSpPr>
          <p:cNvPr id="8196" name="Rectangle 2"/>
          <p:cNvSpPr>
            <a:spLocks noGrp="1" noChangeArrowheads="1"/>
          </p:cNvSpPr>
          <p:nvPr>
            <p:ph type="title"/>
          </p:nvPr>
        </p:nvSpPr>
        <p:spPr>
          <a:xfrm>
            <a:off x="107950" y="404813"/>
            <a:ext cx="8820150" cy="431800"/>
          </a:xfrm>
          <a:solidFill>
            <a:schemeClr val="bg1"/>
          </a:solidFill>
        </p:spPr>
        <p:txBody>
          <a:bodyPr/>
          <a:lstStyle/>
          <a:p>
            <a:r>
              <a:rPr lang="sl-SI" sz="2000" dirty="0" smtClean="0">
                <a:solidFill>
                  <a:schemeClr val="accent2"/>
                </a:solidFill>
                <a:latin typeface="Calibri" pitchFamily="34" charset="0"/>
              </a:rPr>
              <a:t>KAZALCI EKONOMSKEGA RAČUNA ZA KMETIJSTVO</a:t>
            </a:r>
            <a:endParaRPr lang="sl-SI" sz="2000" dirty="0" smtClean="0">
              <a:latin typeface="Calibri" pitchFamily="34" charset="0"/>
            </a:endParaRPr>
          </a:p>
        </p:txBody>
      </p:sp>
      <p:graphicFrame>
        <p:nvGraphicFramePr>
          <p:cNvPr id="8194" name="Object 3"/>
          <p:cNvGraphicFramePr>
            <a:graphicFrameLocks noChangeAspect="1"/>
          </p:cNvGraphicFramePr>
          <p:nvPr>
            <p:ph sz="half" idx="1"/>
          </p:nvPr>
        </p:nvGraphicFramePr>
        <p:xfrm>
          <a:off x="685800" y="3028950"/>
          <a:ext cx="3810000" cy="2017713"/>
        </p:xfrm>
        <a:graphic>
          <a:graphicData uri="http://schemas.openxmlformats.org/presentationml/2006/ole">
            <p:oleObj spid="_x0000_s8194" name="Grafikon" r:id="rId5" imgW="7772400" imgH="4114800" progId="MSGraph.Chart.8">
              <p:embed followColorScheme="full"/>
            </p:oleObj>
          </a:graphicData>
        </a:graphic>
      </p:graphicFrame>
      <p:sp>
        <p:nvSpPr>
          <p:cNvPr id="8197"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Dohodek</a:t>
            </a:r>
          </a:p>
        </p:txBody>
      </p:sp>
      <p:sp>
        <p:nvSpPr>
          <p:cNvPr id="8198" name="Pravokotnik 7"/>
          <p:cNvSpPr>
            <a:spLocks noChangeArrowheads="1"/>
          </p:cNvSpPr>
          <p:nvPr/>
        </p:nvSpPr>
        <p:spPr bwMode="auto">
          <a:xfrm>
            <a:off x="6012160" y="1019175"/>
            <a:ext cx="360040" cy="4929188"/>
          </a:xfrm>
          <a:prstGeom prst="rect">
            <a:avLst/>
          </a:prstGeom>
          <a:solidFill>
            <a:srgbClr val="FFFF00">
              <a:alpha val="25098"/>
            </a:srgbClr>
          </a:solidFill>
          <a:ln w="9525" algn="ctr">
            <a:noFill/>
            <a:round/>
            <a:headEnd/>
            <a:tailEnd/>
          </a:ln>
        </p:spPr>
        <p:txBody>
          <a:bodyPr wrap="none" anchor="ctr"/>
          <a:lstStyle/>
          <a:p>
            <a:pPr algn="ctr" eaLnBrk="0" hangingPunct="0"/>
            <a:endParaRPr lang="en-GB"/>
          </a:p>
        </p:txBody>
      </p:sp>
      <p:sp>
        <p:nvSpPr>
          <p:cNvPr id="8199" name="PoljeZBesedilom 15"/>
          <p:cNvSpPr txBox="1">
            <a:spLocks noChangeArrowheads="1"/>
          </p:cNvSpPr>
          <p:nvPr/>
        </p:nvSpPr>
        <p:spPr bwMode="auto">
          <a:xfrm>
            <a:off x="611188" y="6057900"/>
            <a:ext cx="2098675" cy="246063"/>
          </a:xfrm>
          <a:prstGeom prst="rect">
            <a:avLst/>
          </a:prstGeom>
          <a:noFill/>
          <a:ln w="9525">
            <a:noFill/>
            <a:miter lim="800000"/>
            <a:headEnd/>
            <a:tailEnd/>
          </a:ln>
        </p:spPr>
        <p:txBody>
          <a:bodyPr>
            <a:spAutoFit/>
          </a:bodyPr>
          <a:lstStyle/>
          <a:p>
            <a:r>
              <a:rPr lang="sl-SI" sz="1000" dirty="0">
                <a:latin typeface="Calibri" pitchFamily="34" charset="0"/>
              </a:rPr>
              <a:t>Vir: </a:t>
            </a:r>
            <a:r>
              <a:rPr lang="sl-SI" sz="1000" dirty="0" smtClean="0">
                <a:latin typeface="Calibri" pitchFamily="34" charset="0"/>
              </a:rPr>
              <a:t>SURS; </a:t>
            </a:r>
            <a:r>
              <a:rPr lang="sl-SI" sz="1000" dirty="0">
                <a:latin typeface="Calibri" pitchFamily="34" charset="0"/>
              </a:rPr>
              <a:t>ocena </a:t>
            </a:r>
            <a:r>
              <a:rPr lang="sl-SI" sz="1000" dirty="0" smtClean="0">
                <a:latin typeface="Calibri" pitchFamily="34" charset="0"/>
              </a:rPr>
              <a:t>KIS (2014)</a:t>
            </a:r>
            <a:endParaRPr lang="en-GB" sz="1000"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slov 1"/>
          <p:cNvSpPr>
            <a:spLocks noGrp="1"/>
          </p:cNvSpPr>
          <p:nvPr>
            <p:ph type="title"/>
          </p:nvPr>
        </p:nvSpPr>
        <p:spPr/>
        <p:txBody>
          <a:bodyPr/>
          <a:lstStyle/>
          <a:p>
            <a:r>
              <a:rPr lang="sl-SI" smtClean="0">
                <a:latin typeface="Calibri" pitchFamily="34" charset="0"/>
              </a:rPr>
              <a:t>VSEBINA</a:t>
            </a:r>
            <a:endParaRPr lang="en-GB" smtClean="0">
              <a:latin typeface="Calibri" pitchFamily="34" charset="0"/>
            </a:endParaRPr>
          </a:p>
        </p:txBody>
      </p:sp>
      <p:sp>
        <p:nvSpPr>
          <p:cNvPr id="11267" name="Ograda vsebine 2"/>
          <p:cNvSpPr>
            <a:spLocks noGrp="1"/>
          </p:cNvSpPr>
          <p:nvPr>
            <p:ph idx="1"/>
          </p:nvPr>
        </p:nvSpPr>
        <p:spPr>
          <a:xfrm>
            <a:off x="685800" y="1700808"/>
            <a:ext cx="7772400" cy="4114800"/>
          </a:xfrm>
        </p:spPr>
        <p:txBody>
          <a:bodyPr/>
          <a:lstStyle/>
          <a:p>
            <a:r>
              <a:rPr lang="sl-SI" dirty="0" smtClean="0">
                <a:latin typeface="Calibri" pitchFamily="34" charset="0"/>
              </a:rPr>
              <a:t>Strukturne spremembe</a:t>
            </a:r>
          </a:p>
          <a:p>
            <a:r>
              <a:rPr lang="sl-SI" dirty="0" smtClean="0">
                <a:latin typeface="Calibri" pitchFamily="34" charset="0"/>
              </a:rPr>
              <a:t>Proizvodnja</a:t>
            </a:r>
          </a:p>
          <a:p>
            <a:r>
              <a:rPr lang="sl-SI" dirty="0" smtClean="0">
                <a:latin typeface="Calibri" pitchFamily="34" charset="0"/>
              </a:rPr>
              <a:t>Zunanja trgovina</a:t>
            </a:r>
          </a:p>
          <a:p>
            <a:r>
              <a:rPr lang="sl-SI" dirty="0" smtClean="0">
                <a:latin typeface="Calibri" pitchFamily="34" charset="0"/>
              </a:rPr>
              <a:t>Cene</a:t>
            </a:r>
          </a:p>
          <a:p>
            <a:r>
              <a:rPr lang="sl-SI" dirty="0" smtClean="0">
                <a:latin typeface="Calibri" pitchFamily="34" charset="0"/>
              </a:rPr>
              <a:t>Proračunske podpore</a:t>
            </a:r>
          </a:p>
          <a:p>
            <a:r>
              <a:rPr lang="sl-SI" dirty="0" smtClean="0">
                <a:latin typeface="Calibri" pitchFamily="34" charset="0"/>
              </a:rPr>
              <a:t>Dohodek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spect="1" noChangeArrowheads="1"/>
          </p:cNvPicPr>
          <p:nvPr/>
        </p:nvPicPr>
        <p:blipFill>
          <a:blip r:embed="rId3" cstate="print"/>
          <a:srcRect/>
          <a:stretch>
            <a:fillRect/>
          </a:stretch>
        </p:blipFill>
        <p:spPr bwMode="auto">
          <a:xfrm>
            <a:off x="2271713" y="3357525"/>
            <a:ext cx="4600575" cy="2771775"/>
          </a:xfrm>
          <a:prstGeom prst="rect">
            <a:avLst/>
          </a:prstGeom>
          <a:noFill/>
          <a:ln w="9525">
            <a:noFill/>
            <a:miter lim="800000"/>
            <a:headEnd/>
            <a:tailEnd/>
          </a:ln>
        </p:spPr>
      </p:pic>
      <p:sp>
        <p:nvSpPr>
          <p:cNvPr id="12291" name="Rectangle 2"/>
          <p:cNvSpPr>
            <a:spLocks noGrp="1" noChangeArrowheads="1"/>
          </p:cNvSpPr>
          <p:nvPr>
            <p:ph type="title"/>
          </p:nvPr>
        </p:nvSpPr>
        <p:spPr>
          <a:xfrm>
            <a:off x="611188" y="404813"/>
            <a:ext cx="7777162" cy="576262"/>
          </a:xfrm>
          <a:solidFill>
            <a:schemeClr val="bg1"/>
          </a:solidFill>
        </p:spPr>
        <p:txBody>
          <a:bodyPr/>
          <a:lstStyle/>
          <a:p>
            <a:r>
              <a:rPr lang="sl-SI" sz="2800" dirty="0" smtClean="0">
                <a:solidFill>
                  <a:schemeClr val="accent2"/>
                </a:solidFill>
                <a:latin typeface="Calibri" pitchFamily="34" charset="0"/>
              </a:rPr>
              <a:t>KMETIJSKA GOSPODARSTVA OB POPISIH</a:t>
            </a:r>
            <a:endParaRPr lang="sl-SI" sz="2400" dirty="0" smtClean="0">
              <a:solidFill>
                <a:schemeClr val="accent2"/>
              </a:solidFill>
              <a:latin typeface="Calibri" pitchFamily="34" charset="0"/>
            </a:endParaRPr>
          </a:p>
        </p:txBody>
      </p:sp>
      <p:sp>
        <p:nvSpPr>
          <p:cNvPr id="12292"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smtClean="0">
                <a:solidFill>
                  <a:srgbClr val="CC3300"/>
                </a:solidFill>
                <a:latin typeface="Calibri" pitchFamily="34" charset="0"/>
              </a:rPr>
              <a:t>Strukturne spremembe</a:t>
            </a:r>
            <a:endParaRPr lang="sl-SI" sz="2400" dirty="0">
              <a:solidFill>
                <a:srgbClr val="CC3300"/>
              </a:solidFill>
              <a:latin typeface="Calibri" pitchFamily="34" charset="0"/>
            </a:endParaRPr>
          </a:p>
        </p:txBody>
      </p:sp>
      <p:sp>
        <p:nvSpPr>
          <p:cNvPr id="18" name="Line 13"/>
          <p:cNvSpPr>
            <a:spLocks noChangeShapeType="1"/>
          </p:cNvSpPr>
          <p:nvPr/>
        </p:nvSpPr>
        <p:spPr bwMode="auto">
          <a:xfrm>
            <a:off x="3059832" y="3825044"/>
            <a:ext cx="648072" cy="720080"/>
          </a:xfrm>
          <a:prstGeom prst="line">
            <a:avLst/>
          </a:prstGeom>
          <a:noFill/>
          <a:ln w="38100">
            <a:solidFill>
              <a:schemeClr val="accent2">
                <a:lumMod val="75000"/>
              </a:schemeClr>
            </a:solidFill>
            <a:round/>
            <a:headEnd/>
            <a:tailEnd/>
          </a:ln>
        </p:spPr>
        <p:txBody>
          <a:bodyPr/>
          <a:lstStyle/>
          <a:p>
            <a:pPr>
              <a:defRPr/>
            </a:pPr>
            <a:endParaRPr lang="en-GB"/>
          </a:p>
        </p:txBody>
      </p:sp>
      <p:sp>
        <p:nvSpPr>
          <p:cNvPr id="19" name="Line 14"/>
          <p:cNvSpPr>
            <a:spLocks noChangeShapeType="1"/>
          </p:cNvSpPr>
          <p:nvPr/>
        </p:nvSpPr>
        <p:spPr bwMode="auto">
          <a:xfrm>
            <a:off x="4355976" y="4545124"/>
            <a:ext cx="1944216" cy="360040"/>
          </a:xfrm>
          <a:prstGeom prst="line">
            <a:avLst/>
          </a:prstGeom>
          <a:noFill/>
          <a:ln w="38100">
            <a:solidFill>
              <a:schemeClr val="accent2">
                <a:lumMod val="75000"/>
              </a:schemeClr>
            </a:solidFill>
            <a:round/>
            <a:headEnd/>
            <a:tailEnd/>
          </a:ln>
        </p:spPr>
        <p:txBody>
          <a:bodyPr/>
          <a:lstStyle/>
          <a:p>
            <a:pPr>
              <a:defRPr/>
            </a:pPr>
            <a:endParaRPr lang="en-GB"/>
          </a:p>
        </p:txBody>
      </p:sp>
      <p:sp>
        <p:nvSpPr>
          <p:cNvPr id="12295" name="PoljeZBesedilom 12"/>
          <p:cNvSpPr txBox="1">
            <a:spLocks noChangeArrowheads="1"/>
          </p:cNvSpPr>
          <p:nvPr/>
        </p:nvSpPr>
        <p:spPr bwMode="auto">
          <a:xfrm>
            <a:off x="3707904" y="3032956"/>
            <a:ext cx="1781175" cy="307777"/>
          </a:xfrm>
          <a:prstGeom prst="rect">
            <a:avLst/>
          </a:prstGeom>
          <a:solidFill>
            <a:schemeClr val="bg1"/>
          </a:solidFill>
          <a:ln w="9525">
            <a:noFill/>
            <a:miter lim="800000"/>
            <a:headEnd/>
            <a:tailEnd/>
          </a:ln>
        </p:spPr>
        <p:txBody>
          <a:bodyPr wrap="square">
            <a:spAutoFit/>
          </a:bodyPr>
          <a:lstStyle/>
          <a:p>
            <a:r>
              <a:rPr lang="sl-SI" sz="1400" b="1" dirty="0">
                <a:latin typeface="Calibri" pitchFamily="34" charset="0"/>
              </a:rPr>
              <a:t>Indeks (</a:t>
            </a:r>
            <a:r>
              <a:rPr lang="sl-SI" sz="1400" b="1" dirty="0" smtClean="0">
                <a:latin typeface="Calibri" pitchFamily="34" charset="0"/>
              </a:rPr>
              <a:t>2010=100</a:t>
            </a:r>
            <a:r>
              <a:rPr lang="sl-SI" sz="1400" b="1" dirty="0">
                <a:latin typeface="Calibri" pitchFamily="34" charset="0"/>
              </a:rPr>
              <a:t>)</a:t>
            </a:r>
          </a:p>
        </p:txBody>
      </p:sp>
      <p:sp>
        <p:nvSpPr>
          <p:cNvPr id="12296" name="Line 13"/>
          <p:cNvSpPr>
            <a:spLocks noChangeShapeType="1"/>
          </p:cNvSpPr>
          <p:nvPr/>
        </p:nvSpPr>
        <p:spPr bwMode="auto">
          <a:xfrm flipV="1">
            <a:off x="3275856" y="4581127"/>
            <a:ext cx="1908212" cy="36513"/>
          </a:xfrm>
          <a:prstGeom prst="line">
            <a:avLst/>
          </a:prstGeom>
          <a:noFill/>
          <a:ln w="38100">
            <a:solidFill>
              <a:srgbClr val="C00000"/>
            </a:solidFill>
            <a:round/>
            <a:headEnd/>
            <a:tailEnd/>
          </a:ln>
        </p:spPr>
        <p:txBody>
          <a:bodyPr/>
          <a:lstStyle/>
          <a:p>
            <a:endParaRPr lang="sl-SI"/>
          </a:p>
        </p:txBody>
      </p:sp>
      <p:sp>
        <p:nvSpPr>
          <p:cNvPr id="12297" name="Line 13"/>
          <p:cNvSpPr>
            <a:spLocks noChangeShapeType="1"/>
          </p:cNvSpPr>
          <p:nvPr/>
        </p:nvSpPr>
        <p:spPr bwMode="auto">
          <a:xfrm>
            <a:off x="5184068" y="4581128"/>
            <a:ext cx="648072" cy="180020"/>
          </a:xfrm>
          <a:prstGeom prst="line">
            <a:avLst/>
          </a:prstGeom>
          <a:noFill/>
          <a:ln w="38100">
            <a:solidFill>
              <a:srgbClr val="C00000"/>
            </a:solidFill>
            <a:round/>
            <a:headEnd/>
            <a:tailEnd/>
          </a:ln>
        </p:spPr>
        <p:txBody>
          <a:bodyPr/>
          <a:lstStyle/>
          <a:p>
            <a:endParaRPr lang="sl-SI"/>
          </a:p>
        </p:txBody>
      </p:sp>
      <p:graphicFrame>
        <p:nvGraphicFramePr>
          <p:cNvPr id="25" name="Tabela 24"/>
          <p:cNvGraphicFramePr>
            <a:graphicFrameLocks noGrp="1"/>
          </p:cNvGraphicFramePr>
          <p:nvPr/>
        </p:nvGraphicFramePr>
        <p:xfrm>
          <a:off x="1116013" y="1089025"/>
          <a:ext cx="6912770" cy="1872210"/>
        </p:xfrm>
        <a:graphic>
          <a:graphicData uri="http://schemas.openxmlformats.org/drawingml/2006/table">
            <a:tbl>
              <a:tblPr/>
              <a:tblGrid>
                <a:gridCol w="3332602"/>
                <a:gridCol w="628433"/>
                <a:gridCol w="590347"/>
                <a:gridCol w="590347"/>
                <a:gridCol w="590347"/>
                <a:gridCol w="590347"/>
                <a:gridCol w="590347"/>
              </a:tblGrid>
              <a:tr h="318674">
                <a:tc>
                  <a:txBody>
                    <a:bodyPr/>
                    <a:lstStyle/>
                    <a:p>
                      <a:pPr algn="ctr" fontAlgn="b"/>
                      <a:r>
                        <a:rPr lang="sl-SI" sz="1600" b="1" i="0" u="none" strike="noStrike" dirty="0">
                          <a:latin typeface="Calibri" pitchFamily="34"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1" i="0" u="none" strike="noStrike" dirty="0">
                          <a:latin typeface="Calibri" pitchFamily="34" charset="0"/>
                        </a:rPr>
                        <a:t>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1" i="0" u="none" strike="noStrike">
                          <a:latin typeface="Calibri" pitchFamily="34" charset="0"/>
                        </a:rPr>
                        <a:t>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1" i="0" u="none" strike="noStrike">
                          <a:latin typeface="Calibri" pitchFamily="34" charset="0"/>
                        </a:rPr>
                        <a:t>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1" i="0" u="none" strike="noStrike">
                          <a:latin typeface="Calibri" pitchFamily="34" charset="0"/>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1" i="0" u="none" strike="noStrike">
                          <a:latin typeface="Calibri" pitchFamily="34" charset="0"/>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1" i="0" u="none" strike="noStrike" dirty="0">
                          <a:latin typeface="Calibri" pitchFamily="34" charset="0"/>
                        </a:rPr>
                        <a:t>2013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98757">
                <a:tc>
                  <a:txBody>
                    <a:bodyPr/>
                    <a:lstStyle/>
                    <a:p>
                      <a:pPr algn="l" fontAlgn="b"/>
                      <a:r>
                        <a:rPr lang="sl-SI" sz="1600" b="0" i="0" u="none" strike="noStrike">
                          <a:latin typeface="Calibri" pitchFamily="34" charset="0"/>
                        </a:rPr>
                        <a:t>Število KMG (000)</a:t>
                      </a:r>
                    </a:p>
                  </a:txBody>
                  <a:tcPr marL="85725"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86,5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77,1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77,2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75,3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74,6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smtClean="0">
                          <a:latin typeface="Calibri" pitchFamily="34" charset="0"/>
                        </a:rPr>
                        <a:t>72,4</a:t>
                      </a:r>
                      <a:endParaRPr lang="sl-SI" sz="1600" b="0" i="0" u="none" strike="noStrike" dirty="0">
                        <a:latin typeface="Calibri" pitchFamily="34"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98757">
                <a:tc>
                  <a:txBody>
                    <a:bodyPr/>
                    <a:lstStyle/>
                    <a:p>
                      <a:pPr algn="l" fontAlgn="b"/>
                      <a:r>
                        <a:rPr lang="sl-SI" sz="1600" b="0" i="0" u="none" strike="noStrike">
                          <a:latin typeface="Calibri" pitchFamily="34" charset="0"/>
                        </a:rPr>
                        <a:t>KZU (000 ha)</a:t>
                      </a:r>
                    </a:p>
                  </a:txBody>
                  <a:tcPr marL="85725"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485,9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486,5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485,4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488,8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474,4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smtClean="0">
                          <a:latin typeface="Calibri" pitchFamily="34" charset="0"/>
                        </a:rPr>
                        <a:t>477,0</a:t>
                      </a:r>
                      <a:endParaRPr lang="sl-SI" sz="1600" b="0" i="0" u="none" strike="noStrike" dirty="0">
                        <a:latin typeface="Calibri" pitchFamily="34"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98757">
                <a:tc>
                  <a:txBody>
                    <a:bodyPr/>
                    <a:lstStyle/>
                    <a:p>
                      <a:pPr algn="l" fontAlgn="b"/>
                      <a:r>
                        <a:rPr lang="sl-SI" sz="1600" b="0" i="0" u="none" strike="noStrike">
                          <a:solidFill>
                            <a:srgbClr val="000000"/>
                          </a:solidFill>
                          <a:latin typeface="Calibri" pitchFamily="34" charset="0"/>
                        </a:rPr>
                        <a:t>Povprečno KZU/KMG (ha)</a:t>
                      </a:r>
                    </a:p>
                  </a:txBody>
                  <a:tcPr marL="85725"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smtClean="0">
                          <a:latin typeface="Calibri" pitchFamily="34" charset="0"/>
                        </a:rPr>
                        <a:t>6,6</a:t>
                      </a:r>
                      <a:endParaRPr lang="sl-SI" sz="1600" b="0" i="0" u="none" strike="noStrike" dirty="0">
                        <a:latin typeface="Calibri" pitchFamily="34"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38591">
                <a:tc>
                  <a:txBody>
                    <a:bodyPr/>
                    <a:lstStyle/>
                    <a:p>
                      <a:pPr algn="l" fontAlgn="b"/>
                      <a:r>
                        <a:rPr lang="sl-SI" sz="1600" b="0" i="0" u="none" strike="noStrike" dirty="0">
                          <a:solidFill>
                            <a:srgbClr val="000000"/>
                          </a:solidFill>
                          <a:latin typeface="Calibri" pitchFamily="34" charset="0"/>
                        </a:rPr>
                        <a:t>Delež KMG z &gt;=20 ha KZU (%)</a:t>
                      </a:r>
                    </a:p>
                  </a:txBody>
                  <a:tcPr marL="85725"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a:latin typeface="Calibri" pitchFamily="34" charset="0"/>
                        </a:rPr>
                        <a:t>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smtClean="0">
                          <a:latin typeface="Calibri" pitchFamily="34" charset="0"/>
                        </a:rPr>
                        <a:t>4,8</a:t>
                      </a:r>
                      <a:endParaRPr lang="sl-SI" sz="1600" b="0" i="0" u="none" strike="noStrike" dirty="0">
                        <a:latin typeface="Calibri" pitchFamily="34"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18674">
                <a:tc>
                  <a:txBody>
                    <a:bodyPr/>
                    <a:lstStyle/>
                    <a:p>
                      <a:pPr algn="l" fontAlgn="b"/>
                      <a:r>
                        <a:rPr lang="pl-PL" sz="1600" b="0" i="0" u="none" strike="noStrike">
                          <a:latin typeface="Calibri" pitchFamily="34" charset="0"/>
                        </a:rPr>
                        <a:t>Delež KZU na KMG z &gt;=20 ha KZU (%)</a:t>
                      </a:r>
                    </a:p>
                  </a:txBody>
                  <a:tcPr marL="85725"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16,9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20,4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23,5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26,9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a:latin typeface="Calibri" pitchFamily="34" charset="0"/>
                        </a:rPr>
                        <a:t>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sl-SI" sz="1600" b="0" i="0" u="none" strike="noStrike" dirty="0" smtClean="0">
                          <a:latin typeface="Calibri" pitchFamily="34" charset="0"/>
                        </a:rPr>
                        <a:t>30,7</a:t>
                      </a:r>
                      <a:endParaRPr lang="sl-SI" sz="1600" b="0" i="0" u="none" strike="noStrike" dirty="0">
                        <a:latin typeface="Calibri" pitchFamily="34"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2365" name="PoljeZBesedilom 19"/>
          <p:cNvSpPr txBox="1">
            <a:spLocks noChangeArrowheads="1"/>
          </p:cNvSpPr>
          <p:nvPr/>
        </p:nvSpPr>
        <p:spPr bwMode="auto">
          <a:xfrm>
            <a:off x="287338" y="6416675"/>
            <a:ext cx="2160426" cy="246221"/>
          </a:xfrm>
          <a:prstGeom prst="rect">
            <a:avLst/>
          </a:prstGeom>
          <a:noFill/>
          <a:ln w="9525">
            <a:noFill/>
            <a:miter lim="800000"/>
            <a:headEnd/>
            <a:tailEnd/>
          </a:ln>
        </p:spPr>
        <p:txBody>
          <a:bodyPr wrap="square">
            <a:spAutoFit/>
          </a:bodyPr>
          <a:lstStyle/>
          <a:p>
            <a:r>
              <a:rPr lang="sl-SI" sz="1000" dirty="0">
                <a:latin typeface="Calibri" pitchFamily="34" charset="0"/>
              </a:rPr>
              <a:t>Vir: </a:t>
            </a:r>
            <a:r>
              <a:rPr lang="sl-SI" sz="1000" dirty="0" smtClean="0">
                <a:latin typeface="Calibri" pitchFamily="34" charset="0"/>
              </a:rPr>
              <a:t>SURS</a:t>
            </a:r>
            <a:endParaRPr lang="en-GB" sz="1000" dirty="0">
              <a:latin typeface="Calibri" pitchFamily="34" charset="0"/>
            </a:endParaRPr>
          </a:p>
        </p:txBody>
      </p:sp>
      <p:sp>
        <p:nvSpPr>
          <p:cNvPr id="12" name="Line 13"/>
          <p:cNvSpPr>
            <a:spLocks noChangeShapeType="1"/>
          </p:cNvSpPr>
          <p:nvPr/>
        </p:nvSpPr>
        <p:spPr bwMode="auto">
          <a:xfrm flipV="1">
            <a:off x="5868144" y="4725144"/>
            <a:ext cx="612068" cy="36004"/>
          </a:xfrm>
          <a:prstGeom prst="line">
            <a:avLst/>
          </a:prstGeom>
          <a:noFill/>
          <a:ln w="38100">
            <a:solidFill>
              <a:srgbClr val="C00000"/>
            </a:solidFill>
            <a:round/>
            <a:headEnd/>
            <a:tailEnd/>
          </a:ln>
        </p:spPr>
        <p:txBody>
          <a:bodyPr/>
          <a:lstStyle/>
          <a:p>
            <a:endParaRPr lang="sl-SI"/>
          </a:p>
        </p:txBody>
      </p:sp>
      <p:sp>
        <p:nvSpPr>
          <p:cNvPr id="13" name="Line 13"/>
          <p:cNvSpPr>
            <a:spLocks noChangeShapeType="1"/>
          </p:cNvSpPr>
          <p:nvPr/>
        </p:nvSpPr>
        <p:spPr bwMode="auto">
          <a:xfrm>
            <a:off x="3707904" y="4545124"/>
            <a:ext cx="648072" cy="0"/>
          </a:xfrm>
          <a:prstGeom prst="line">
            <a:avLst/>
          </a:prstGeom>
          <a:noFill/>
          <a:ln w="38100">
            <a:solidFill>
              <a:schemeClr val="accent2">
                <a:lumMod val="75000"/>
              </a:schemeClr>
            </a:solidFill>
            <a:round/>
            <a:headEnd/>
            <a:tailEnd/>
          </a:ln>
        </p:spPr>
        <p:txBody>
          <a:bodyPr/>
          <a:lstStyle/>
          <a:p>
            <a:pPr>
              <a:defRPr/>
            </a:pP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29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12296" grpId="0" animBg="1"/>
      <p:bldP spid="12297"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265" name="Picture 1"/>
          <p:cNvPicPr>
            <a:picLocks noChangeAspect="1" noChangeArrowheads="1"/>
          </p:cNvPicPr>
          <p:nvPr/>
        </p:nvPicPr>
        <p:blipFill>
          <a:blip r:embed="rId3" cstate="print"/>
          <a:srcRect/>
          <a:stretch>
            <a:fillRect/>
          </a:stretch>
        </p:blipFill>
        <p:spPr bwMode="auto">
          <a:xfrm>
            <a:off x="1390946" y="1484785"/>
            <a:ext cx="6241394" cy="3311054"/>
          </a:xfrm>
          <a:prstGeom prst="rect">
            <a:avLst/>
          </a:prstGeom>
          <a:noFill/>
          <a:ln w="9525">
            <a:noFill/>
            <a:miter lim="800000"/>
            <a:headEnd/>
            <a:tailEnd/>
          </a:ln>
        </p:spPr>
      </p:pic>
      <p:sp>
        <p:nvSpPr>
          <p:cNvPr id="13316" name="Rectangle 2"/>
          <p:cNvSpPr>
            <a:spLocks noGrp="1" noChangeArrowheads="1"/>
          </p:cNvSpPr>
          <p:nvPr>
            <p:ph type="title" sz="quarter"/>
          </p:nvPr>
        </p:nvSpPr>
        <p:spPr>
          <a:xfrm>
            <a:off x="685800" y="404813"/>
            <a:ext cx="7772400" cy="592137"/>
          </a:xfrm>
          <a:solidFill>
            <a:schemeClr val="bg1"/>
          </a:solidFill>
        </p:spPr>
        <p:txBody>
          <a:bodyPr/>
          <a:lstStyle/>
          <a:p>
            <a:r>
              <a:rPr lang="sl-SI" sz="2400" dirty="0" smtClean="0">
                <a:solidFill>
                  <a:schemeClr val="accent2"/>
                </a:solidFill>
                <a:latin typeface="Calibri" pitchFamily="34" charset="0"/>
              </a:rPr>
              <a:t>KMETIJSKA ZEMLJA V UPORABI</a:t>
            </a:r>
            <a:endParaRPr lang="sl-SI" sz="2000" dirty="0" smtClean="0">
              <a:solidFill>
                <a:schemeClr val="accent2"/>
              </a:solidFill>
              <a:latin typeface="Calibri" pitchFamily="34" charset="0"/>
            </a:endParaRPr>
          </a:p>
        </p:txBody>
      </p:sp>
      <p:sp>
        <p:nvSpPr>
          <p:cNvPr id="13317"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Potenciali</a:t>
            </a:r>
          </a:p>
        </p:txBody>
      </p:sp>
      <p:sp>
        <p:nvSpPr>
          <p:cNvPr id="13318" name="PoljeZBesedilom 10"/>
          <p:cNvSpPr txBox="1">
            <a:spLocks noChangeArrowheads="1"/>
          </p:cNvSpPr>
          <p:nvPr/>
        </p:nvSpPr>
        <p:spPr bwMode="auto">
          <a:xfrm>
            <a:off x="2843808" y="1052736"/>
            <a:ext cx="2592288" cy="338554"/>
          </a:xfrm>
          <a:prstGeom prst="rect">
            <a:avLst/>
          </a:prstGeom>
          <a:noFill/>
          <a:ln w="9525">
            <a:noFill/>
            <a:miter lim="800000"/>
            <a:headEnd/>
            <a:tailEnd/>
          </a:ln>
        </p:spPr>
        <p:txBody>
          <a:bodyPr wrap="square">
            <a:spAutoFit/>
          </a:bodyPr>
          <a:lstStyle/>
          <a:p>
            <a:pPr algn="ctr"/>
            <a:r>
              <a:rPr lang="sl-SI" sz="1600" dirty="0">
                <a:latin typeface="Calibri" pitchFamily="34" charset="0"/>
              </a:rPr>
              <a:t>Indeks </a:t>
            </a:r>
            <a:r>
              <a:rPr lang="sl-SI" sz="1600" dirty="0" smtClean="0">
                <a:latin typeface="Calibri" pitchFamily="34" charset="0"/>
              </a:rPr>
              <a:t>2010=100</a:t>
            </a:r>
            <a:endParaRPr lang="en-GB" sz="1600" dirty="0">
              <a:latin typeface="Calibri" pitchFamily="34" charset="0"/>
            </a:endParaRPr>
          </a:p>
        </p:txBody>
      </p:sp>
      <p:sp>
        <p:nvSpPr>
          <p:cNvPr id="13319" name="PoljeZBesedilom 8"/>
          <p:cNvSpPr txBox="1">
            <a:spLocks noChangeArrowheads="1"/>
          </p:cNvSpPr>
          <p:nvPr/>
        </p:nvSpPr>
        <p:spPr bwMode="auto">
          <a:xfrm>
            <a:off x="1331640" y="4797152"/>
            <a:ext cx="1584176" cy="246221"/>
          </a:xfrm>
          <a:prstGeom prst="rect">
            <a:avLst/>
          </a:prstGeom>
          <a:noFill/>
          <a:ln w="9525">
            <a:noFill/>
            <a:miter lim="800000"/>
            <a:headEnd/>
            <a:tailEnd/>
          </a:ln>
        </p:spPr>
        <p:txBody>
          <a:bodyPr wrap="square">
            <a:spAutoFit/>
          </a:bodyPr>
          <a:lstStyle/>
          <a:p>
            <a:r>
              <a:rPr lang="sl-SI" sz="1000" dirty="0">
                <a:latin typeface="Calibri" pitchFamily="34" charset="0"/>
              </a:rPr>
              <a:t>Vir: </a:t>
            </a:r>
            <a:r>
              <a:rPr lang="sl-SI" sz="1000" dirty="0" smtClean="0">
                <a:latin typeface="Calibri" pitchFamily="34" charset="0"/>
              </a:rPr>
              <a:t>SURS (ocena 2014)</a:t>
            </a:r>
            <a:endParaRPr lang="en-GB" sz="1000" dirty="0">
              <a:latin typeface="Calibri" pitchFamily="34" charset="0"/>
            </a:endParaRPr>
          </a:p>
        </p:txBody>
      </p:sp>
      <p:sp>
        <p:nvSpPr>
          <p:cNvPr id="10" name="Pravokotnik 10"/>
          <p:cNvSpPr>
            <a:spLocks noChangeArrowheads="1"/>
          </p:cNvSpPr>
          <p:nvPr/>
        </p:nvSpPr>
        <p:spPr bwMode="auto">
          <a:xfrm>
            <a:off x="5616116" y="1493838"/>
            <a:ext cx="365125" cy="3286125"/>
          </a:xfrm>
          <a:prstGeom prst="rect">
            <a:avLst/>
          </a:prstGeom>
          <a:solidFill>
            <a:srgbClr val="FFFF99">
              <a:alpha val="38000"/>
            </a:srgbClr>
          </a:solidFill>
          <a:ln w="9525" algn="ctr">
            <a:solidFill>
              <a:schemeClr val="tx1"/>
            </a:solidFill>
            <a:round/>
            <a:headEnd/>
            <a:tailEnd/>
          </a:ln>
        </p:spPr>
        <p:txBody>
          <a:bodyPr wrap="none" anchor="ctr"/>
          <a:lstStyle/>
          <a:p>
            <a:pPr algn="ctr" eaLnBrk="0" hangingPunct="0"/>
            <a:endParaRPr lang="sl-SI"/>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217" name="Picture 1"/>
          <p:cNvPicPr>
            <a:picLocks noChangeAspect="1" noChangeArrowheads="1"/>
          </p:cNvPicPr>
          <p:nvPr/>
        </p:nvPicPr>
        <p:blipFill>
          <a:blip r:embed="rId3" cstate="print"/>
          <a:srcRect/>
          <a:stretch>
            <a:fillRect/>
          </a:stretch>
        </p:blipFill>
        <p:spPr bwMode="auto">
          <a:xfrm>
            <a:off x="1547664" y="1700808"/>
            <a:ext cx="5706114" cy="2988331"/>
          </a:xfrm>
          <a:prstGeom prst="rect">
            <a:avLst/>
          </a:prstGeom>
          <a:noFill/>
          <a:ln w="9525">
            <a:noFill/>
            <a:miter lim="800000"/>
            <a:headEnd/>
            <a:tailEnd/>
          </a:ln>
        </p:spPr>
      </p:pic>
      <p:sp>
        <p:nvSpPr>
          <p:cNvPr id="14338" name="Rectangle 2"/>
          <p:cNvSpPr>
            <a:spLocks noGrp="1" noChangeArrowheads="1"/>
          </p:cNvSpPr>
          <p:nvPr>
            <p:ph type="title"/>
          </p:nvPr>
        </p:nvSpPr>
        <p:spPr>
          <a:xfrm>
            <a:off x="611188" y="549275"/>
            <a:ext cx="7777162" cy="863600"/>
          </a:xfrm>
          <a:solidFill>
            <a:schemeClr val="bg1"/>
          </a:solidFill>
        </p:spPr>
        <p:txBody>
          <a:bodyPr/>
          <a:lstStyle/>
          <a:p>
            <a:r>
              <a:rPr lang="sl-SI" sz="2400" dirty="0" smtClean="0">
                <a:solidFill>
                  <a:schemeClr val="accent2"/>
                </a:solidFill>
                <a:latin typeface="Calibri" pitchFamily="34" charset="0"/>
              </a:rPr>
              <a:t>ŠTEVILO GOVEDI, PRAŠIČEV IN DROBNICE</a:t>
            </a:r>
            <a:br>
              <a:rPr lang="sl-SI" sz="2400" dirty="0" smtClean="0">
                <a:solidFill>
                  <a:schemeClr val="accent2"/>
                </a:solidFill>
                <a:latin typeface="Calibri" pitchFamily="34" charset="0"/>
              </a:rPr>
            </a:br>
            <a:r>
              <a:rPr lang="sl-SI" sz="2400" dirty="0" smtClean="0">
                <a:solidFill>
                  <a:schemeClr val="accent2"/>
                </a:solidFill>
                <a:latin typeface="Calibri" pitchFamily="34" charset="0"/>
              </a:rPr>
              <a:t> (konec leta; tisoč glav)</a:t>
            </a:r>
            <a:endParaRPr lang="sl-SI" sz="2000" dirty="0" smtClean="0">
              <a:solidFill>
                <a:schemeClr val="accent2"/>
              </a:solidFill>
              <a:latin typeface="Calibri" pitchFamily="34" charset="0"/>
            </a:endParaRPr>
          </a:p>
        </p:txBody>
      </p:sp>
      <p:sp>
        <p:nvSpPr>
          <p:cNvPr id="14339"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Potenciali</a:t>
            </a:r>
          </a:p>
        </p:txBody>
      </p:sp>
      <p:sp>
        <p:nvSpPr>
          <p:cNvPr id="14340" name="Rectangle 91"/>
          <p:cNvSpPr>
            <a:spLocks noChangeArrowheads="1"/>
          </p:cNvSpPr>
          <p:nvPr/>
        </p:nvSpPr>
        <p:spPr bwMode="auto">
          <a:xfrm>
            <a:off x="0" y="2290763"/>
            <a:ext cx="9144000" cy="0"/>
          </a:xfrm>
          <a:prstGeom prst="rect">
            <a:avLst/>
          </a:prstGeom>
          <a:noFill/>
          <a:ln w="9525">
            <a:noFill/>
            <a:miter lim="800000"/>
            <a:headEnd/>
            <a:tailEnd/>
          </a:ln>
        </p:spPr>
        <p:txBody>
          <a:bodyPr wrap="none" anchor="ctr">
            <a:spAutoFit/>
          </a:bodyPr>
          <a:lstStyle/>
          <a:p>
            <a:pPr algn="ctr" eaLnBrk="0" hangingPunct="0"/>
            <a:endParaRPr lang="en-GB"/>
          </a:p>
        </p:txBody>
      </p:sp>
      <p:sp>
        <p:nvSpPr>
          <p:cNvPr id="14341" name="PoljeZBesedilom 8"/>
          <p:cNvSpPr txBox="1">
            <a:spLocks noChangeArrowheads="1"/>
          </p:cNvSpPr>
          <p:nvPr/>
        </p:nvSpPr>
        <p:spPr bwMode="auto">
          <a:xfrm>
            <a:off x="1475830" y="4731109"/>
            <a:ext cx="1836030" cy="246221"/>
          </a:xfrm>
          <a:prstGeom prst="rect">
            <a:avLst/>
          </a:prstGeom>
          <a:noFill/>
          <a:ln w="9525">
            <a:noFill/>
            <a:miter lim="800000"/>
            <a:headEnd/>
            <a:tailEnd/>
          </a:ln>
        </p:spPr>
        <p:txBody>
          <a:bodyPr wrap="square">
            <a:spAutoFit/>
          </a:bodyPr>
          <a:lstStyle/>
          <a:p>
            <a:r>
              <a:rPr lang="sl-SI" sz="1000" dirty="0">
                <a:latin typeface="Calibri" pitchFamily="34" charset="0"/>
              </a:rPr>
              <a:t>Vir: </a:t>
            </a:r>
            <a:r>
              <a:rPr lang="sl-SI" sz="1000" dirty="0" smtClean="0">
                <a:latin typeface="Calibri" pitchFamily="34" charset="0"/>
              </a:rPr>
              <a:t>SURS; ocena KIS (2014)</a:t>
            </a:r>
            <a:endParaRPr lang="en-GB" sz="1000" dirty="0">
              <a:latin typeface="Calibri" pitchFamily="34" charset="0"/>
            </a:endParaRPr>
          </a:p>
        </p:txBody>
      </p:sp>
      <p:cxnSp>
        <p:nvCxnSpPr>
          <p:cNvPr id="8" name="Raven konektor 7"/>
          <p:cNvCxnSpPr>
            <a:cxnSpLocks noChangeShapeType="1"/>
          </p:cNvCxnSpPr>
          <p:nvPr/>
        </p:nvCxnSpPr>
        <p:spPr bwMode="auto">
          <a:xfrm>
            <a:off x="3311860" y="2348880"/>
            <a:ext cx="2412268" cy="972108"/>
          </a:xfrm>
          <a:prstGeom prst="line">
            <a:avLst/>
          </a:prstGeom>
          <a:noFill/>
          <a:ln w="31750" algn="ctr">
            <a:solidFill>
              <a:srgbClr val="FF0000"/>
            </a:solidFill>
            <a:round/>
            <a:headEnd/>
            <a:tailEnd/>
          </a:ln>
        </p:spPr>
      </p:cxnSp>
      <p:sp>
        <p:nvSpPr>
          <p:cNvPr id="11" name="Pravokotnik 10"/>
          <p:cNvSpPr>
            <a:spLocks noChangeArrowheads="1"/>
          </p:cNvSpPr>
          <p:nvPr/>
        </p:nvSpPr>
        <p:spPr bwMode="auto">
          <a:xfrm>
            <a:off x="5544108" y="1736813"/>
            <a:ext cx="365125" cy="2952328"/>
          </a:xfrm>
          <a:prstGeom prst="rect">
            <a:avLst/>
          </a:prstGeom>
          <a:solidFill>
            <a:srgbClr val="FFFF99">
              <a:alpha val="38000"/>
            </a:srgbClr>
          </a:solidFill>
          <a:ln w="9525" algn="ctr">
            <a:solidFill>
              <a:schemeClr val="tx1"/>
            </a:solidFill>
            <a:round/>
            <a:headEnd/>
            <a:tailEnd/>
          </a:ln>
        </p:spPr>
        <p:txBody>
          <a:bodyPr wrap="none" anchor="ctr"/>
          <a:lstStyle/>
          <a:p>
            <a:pPr algn="ctr" eaLnBrk="0" hangingPunct="0"/>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47700" y="188913"/>
            <a:ext cx="2628900" cy="1554162"/>
          </a:xfrm>
          <a:solidFill>
            <a:schemeClr val="bg1"/>
          </a:solidFill>
        </p:spPr>
        <p:txBody>
          <a:bodyPr/>
          <a:lstStyle/>
          <a:p>
            <a:r>
              <a:rPr lang="sl-SI" sz="2000" dirty="0" smtClean="0">
                <a:solidFill>
                  <a:schemeClr val="accent2"/>
                </a:solidFill>
                <a:latin typeface="Calibri" pitchFamily="34" charset="0"/>
              </a:rPr>
              <a:t>POVRŠINA IN PRIDELKI</a:t>
            </a:r>
            <a:br>
              <a:rPr lang="sl-SI" sz="2000" dirty="0" smtClean="0">
                <a:solidFill>
                  <a:schemeClr val="accent2"/>
                </a:solidFill>
                <a:latin typeface="Calibri" pitchFamily="34" charset="0"/>
              </a:rPr>
            </a:br>
            <a:r>
              <a:rPr lang="sl-SI" sz="1400" dirty="0" smtClean="0">
                <a:solidFill>
                  <a:schemeClr val="accent2"/>
                </a:solidFill>
                <a:latin typeface="Calibri" pitchFamily="34" charset="0"/>
              </a:rPr>
              <a:t>Povprečje 2009-2013 = 100</a:t>
            </a:r>
            <a:endParaRPr lang="sl-SI" sz="2000" dirty="0" smtClean="0">
              <a:latin typeface="Calibri" pitchFamily="34" charset="0"/>
            </a:endParaRPr>
          </a:p>
        </p:txBody>
      </p:sp>
      <p:sp>
        <p:nvSpPr>
          <p:cNvPr id="15363" name="PoljeZBesedilom 13"/>
          <p:cNvSpPr txBox="1">
            <a:spLocks noChangeArrowheads="1"/>
          </p:cNvSpPr>
          <p:nvPr/>
        </p:nvSpPr>
        <p:spPr bwMode="auto">
          <a:xfrm>
            <a:off x="611349" y="4982979"/>
            <a:ext cx="1692399" cy="246221"/>
          </a:xfrm>
          <a:prstGeom prst="rect">
            <a:avLst/>
          </a:prstGeom>
          <a:noFill/>
          <a:ln w="9525">
            <a:noFill/>
            <a:miter lim="800000"/>
            <a:headEnd/>
            <a:tailEnd/>
          </a:ln>
        </p:spPr>
        <p:txBody>
          <a:bodyPr wrap="square">
            <a:spAutoFit/>
          </a:bodyPr>
          <a:lstStyle/>
          <a:p>
            <a:r>
              <a:rPr lang="sl-SI" sz="1000" dirty="0">
                <a:latin typeface="Calibri" pitchFamily="34" charset="0"/>
              </a:rPr>
              <a:t>Vir: SURS; </a:t>
            </a:r>
            <a:r>
              <a:rPr lang="sl-SI" sz="1000" dirty="0" smtClean="0">
                <a:latin typeface="Calibri" pitchFamily="34" charset="0"/>
              </a:rPr>
              <a:t>ocene KIS (2014)</a:t>
            </a:r>
            <a:endParaRPr lang="en-GB" sz="1000" dirty="0">
              <a:latin typeface="Calibri" pitchFamily="34" charset="0"/>
            </a:endParaRPr>
          </a:p>
        </p:txBody>
      </p:sp>
      <p:pic>
        <p:nvPicPr>
          <p:cNvPr id="48137" name="Picture 9"/>
          <p:cNvPicPr>
            <a:picLocks noChangeAspect="1" noChangeArrowheads="1"/>
          </p:cNvPicPr>
          <p:nvPr/>
        </p:nvPicPr>
        <p:blipFill>
          <a:blip r:embed="rId3" cstate="print"/>
          <a:srcRect/>
          <a:stretch>
            <a:fillRect/>
          </a:stretch>
        </p:blipFill>
        <p:spPr bwMode="auto">
          <a:xfrm>
            <a:off x="3275248" y="1785367"/>
            <a:ext cx="2628900" cy="1571625"/>
          </a:xfrm>
          <a:prstGeom prst="rect">
            <a:avLst/>
          </a:prstGeom>
          <a:noFill/>
          <a:ln w="9525">
            <a:noFill/>
            <a:miter lim="800000"/>
            <a:headEnd/>
            <a:tailEnd/>
          </a:ln>
        </p:spPr>
      </p:pic>
      <p:pic>
        <p:nvPicPr>
          <p:cNvPr id="48138" name="Picture 10"/>
          <p:cNvPicPr>
            <a:picLocks noChangeAspect="1" noChangeArrowheads="1"/>
          </p:cNvPicPr>
          <p:nvPr/>
        </p:nvPicPr>
        <p:blipFill>
          <a:blip r:embed="rId4" cstate="print"/>
          <a:srcRect/>
          <a:stretch>
            <a:fillRect/>
          </a:stretch>
        </p:blipFill>
        <p:spPr bwMode="auto">
          <a:xfrm>
            <a:off x="5903540" y="1785367"/>
            <a:ext cx="2628900" cy="1571625"/>
          </a:xfrm>
          <a:prstGeom prst="rect">
            <a:avLst/>
          </a:prstGeom>
          <a:noFill/>
          <a:ln w="9525">
            <a:noFill/>
            <a:miter lim="800000"/>
            <a:headEnd/>
            <a:tailEnd/>
          </a:ln>
        </p:spPr>
      </p:pic>
      <p:pic>
        <p:nvPicPr>
          <p:cNvPr id="48139" name="Picture 11"/>
          <p:cNvPicPr>
            <a:picLocks noChangeAspect="1" noChangeArrowheads="1"/>
          </p:cNvPicPr>
          <p:nvPr/>
        </p:nvPicPr>
        <p:blipFill>
          <a:blip r:embed="rId5" cstate="print"/>
          <a:srcRect/>
          <a:stretch>
            <a:fillRect/>
          </a:stretch>
        </p:blipFill>
        <p:spPr bwMode="auto">
          <a:xfrm>
            <a:off x="647564" y="1785367"/>
            <a:ext cx="2628900" cy="1571625"/>
          </a:xfrm>
          <a:prstGeom prst="rect">
            <a:avLst/>
          </a:prstGeom>
          <a:noFill/>
          <a:ln w="9525">
            <a:noFill/>
            <a:miter lim="800000"/>
            <a:headEnd/>
            <a:tailEnd/>
          </a:ln>
        </p:spPr>
      </p:pic>
      <p:pic>
        <p:nvPicPr>
          <p:cNvPr id="48140" name="Picture 12"/>
          <p:cNvPicPr>
            <a:picLocks noChangeAspect="1" noChangeArrowheads="1"/>
          </p:cNvPicPr>
          <p:nvPr/>
        </p:nvPicPr>
        <p:blipFill>
          <a:blip r:embed="rId6" cstate="print"/>
          <a:srcRect/>
          <a:stretch>
            <a:fillRect/>
          </a:stretch>
        </p:blipFill>
        <p:spPr bwMode="auto">
          <a:xfrm>
            <a:off x="3275248" y="3369543"/>
            <a:ext cx="2628900" cy="1571625"/>
          </a:xfrm>
          <a:prstGeom prst="rect">
            <a:avLst/>
          </a:prstGeom>
          <a:noFill/>
          <a:ln w="9525">
            <a:noFill/>
            <a:miter lim="800000"/>
            <a:headEnd/>
            <a:tailEnd/>
          </a:ln>
        </p:spPr>
      </p:pic>
      <p:pic>
        <p:nvPicPr>
          <p:cNvPr id="48141" name="Picture 13"/>
          <p:cNvPicPr>
            <a:picLocks noChangeAspect="1" noChangeArrowheads="1"/>
          </p:cNvPicPr>
          <p:nvPr/>
        </p:nvPicPr>
        <p:blipFill>
          <a:blip r:embed="rId7" cstate="print"/>
          <a:srcRect/>
          <a:stretch>
            <a:fillRect/>
          </a:stretch>
        </p:blipFill>
        <p:spPr bwMode="auto">
          <a:xfrm>
            <a:off x="647564" y="3356992"/>
            <a:ext cx="2628900" cy="1571625"/>
          </a:xfrm>
          <a:prstGeom prst="rect">
            <a:avLst/>
          </a:prstGeom>
          <a:noFill/>
          <a:ln w="9525">
            <a:noFill/>
            <a:miter lim="800000"/>
            <a:headEnd/>
            <a:tailEnd/>
          </a:ln>
        </p:spPr>
      </p:pic>
      <p:pic>
        <p:nvPicPr>
          <p:cNvPr id="48142" name="Picture 14"/>
          <p:cNvPicPr>
            <a:picLocks noChangeAspect="1" noChangeArrowheads="1"/>
          </p:cNvPicPr>
          <p:nvPr/>
        </p:nvPicPr>
        <p:blipFill>
          <a:blip r:embed="rId8" cstate="print"/>
          <a:srcRect/>
          <a:stretch>
            <a:fillRect/>
          </a:stretch>
        </p:blipFill>
        <p:spPr bwMode="auto">
          <a:xfrm>
            <a:off x="5903540" y="3369543"/>
            <a:ext cx="2628900" cy="1571625"/>
          </a:xfrm>
          <a:prstGeom prst="rect">
            <a:avLst/>
          </a:prstGeom>
          <a:noFill/>
          <a:ln w="9525">
            <a:noFill/>
            <a:miter lim="800000"/>
            <a:headEnd/>
            <a:tailEnd/>
          </a:ln>
        </p:spPr>
      </p:pic>
      <p:pic>
        <p:nvPicPr>
          <p:cNvPr id="48143" name="Picture 15"/>
          <p:cNvPicPr>
            <a:picLocks noChangeAspect="1" noChangeArrowheads="1"/>
          </p:cNvPicPr>
          <p:nvPr/>
        </p:nvPicPr>
        <p:blipFill>
          <a:blip r:embed="rId9" cstate="print"/>
          <a:srcRect/>
          <a:stretch>
            <a:fillRect/>
          </a:stretch>
        </p:blipFill>
        <p:spPr bwMode="auto">
          <a:xfrm>
            <a:off x="3275248" y="201191"/>
            <a:ext cx="2628900" cy="1571625"/>
          </a:xfrm>
          <a:prstGeom prst="rect">
            <a:avLst/>
          </a:prstGeom>
          <a:noFill/>
          <a:ln w="9525">
            <a:noFill/>
            <a:miter lim="800000"/>
            <a:headEnd/>
            <a:tailEnd/>
          </a:ln>
        </p:spPr>
      </p:pic>
      <p:pic>
        <p:nvPicPr>
          <p:cNvPr id="48144" name="Picture 16"/>
          <p:cNvPicPr>
            <a:picLocks noChangeAspect="1" noChangeArrowheads="1"/>
          </p:cNvPicPr>
          <p:nvPr/>
        </p:nvPicPr>
        <p:blipFill>
          <a:blip r:embed="rId10" cstate="print"/>
          <a:srcRect/>
          <a:stretch>
            <a:fillRect/>
          </a:stretch>
        </p:blipFill>
        <p:spPr bwMode="auto">
          <a:xfrm>
            <a:off x="5903540" y="201191"/>
            <a:ext cx="2628900" cy="1571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47700" y="152400"/>
            <a:ext cx="7885113" cy="973138"/>
          </a:xfrm>
          <a:solidFill>
            <a:schemeClr val="bg1"/>
          </a:solidFill>
        </p:spPr>
        <p:txBody>
          <a:bodyPr/>
          <a:lstStyle/>
          <a:p>
            <a:r>
              <a:rPr lang="sl-SI" sz="2000" dirty="0" smtClean="0">
                <a:solidFill>
                  <a:schemeClr val="accent2"/>
                </a:solidFill>
                <a:latin typeface="Calibri" pitchFamily="34" charset="0"/>
              </a:rPr>
              <a:t>STALEŽ IN PROIZVODNJA V ŽIVINOREJI</a:t>
            </a:r>
            <a:r>
              <a:rPr lang="sl-SI" sz="1400" dirty="0" smtClean="0">
                <a:solidFill>
                  <a:schemeClr val="accent2"/>
                </a:solidFill>
                <a:latin typeface="Calibri" pitchFamily="34" charset="0"/>
              </a:rPr>
              <a:t/>
            </a:r>
            <a:br>
              <a:rPr lang="sl-SI" sz="1400" dirty="0" smtClean="0">
                <a:solidFill>
                  <a:schemeClr val="accent2"/>
                </a:solidFill>
                <a:latin typeface="Calibri" pitchFamily="34" charset="0"/>
              </a:rPr>
            </a:br>
            <a:r>
              <a:rPr lang="sl-SI" sz="1400" dirty="0" smtClean="0">
                <a:solidFill>
                  <a:schemeClr val="accent2"/>
                </a:solidFill>
                <a:latin typeface="Calibri" pitchFamily="34" charset="0"/>
              </a:rPr>
              <a:t> Povprečje 2009-2013 = 100</a:t>
            </a:r>
            <a:endParaRPr lang="sl-SI" sz="2000" dirty="0" smtClean="0">
              <a:latin typeface="Calibri" pitchFamily="34" charset="0"/>
            </a:endParaRPr>
          </a:p>
        </p:txBody>
      </p:sp>
      <p:sp>
        <p:nvSpPr>
          <p:cNvPr id="15" name="PoljeZBesedilom 13"/>
          <p:cNvSpPr txBox="1">
            <a:spLocks noChangeArrowheads="1"/>
          </p:cNvSpPr>
          <p:nvPr/>
        </p:nvSpPr>
        <p:spPr bwMode="auto">
          <a:xfrm>
            <a:off x="575345" y="4473116"/>
            <a:ext cx="1908423" cy="246221"/>
          </a:xfrm>
          <a:prstGeom prst="rect">
            <a:avLst/>
          </a:prstGeom>
          <a:noFill/>
          <a:ln w="9525">
            <a:noFill/>
            <a:miter lim="800000"/>
            <a:headEnd/>
            <a:tailEnd/>
          </a:ln>
        </p:spPr>
        <p:txBody>
          <a:bodyPr wrap="square">
            <a:spAutoFit/>
          </a:bodyPr>
          <a:lstStyle/>
          <a:p>
            <a:r>
              <a:rPr lang="sl-SI" sz="1000" dirty="0">
                <a:latin typeface="Calibri" pitchFamily="34" charset="0"/>
              </a:rPr>
              <a:t>Vir: SURS; </a:t>
            </a:r>
            <a:r>
              <a:rPr lang="sl-SI" sz="1000" dirty="0" smtClean="0">
                <a:latin typeface="Calibri" pitchFamily="34" charset="0"/>
              </a:rPr>
              <a:t>ocena KIS (2014)</a:t>
            </a:r>
            <a:endParaRPr lang="en-GB" sz="1000" dirty="0">
              <a:latin typeface="Calibri" pitchFamily="34" charset="0"/>
            </a:endParaRPr>
          </a:p>
        </p:txBody>
      </p:sp>
      <p:pic>
        <p:nvPicPr>
          <p:cNvPr id="44033" name="Picture 1"/>
          <p:cNvPicPr>
            <a:picLocks noChangeAspect="1" noChangeArrowheads="1"/>
          </p:cNvPicPr>
          <p:nvPr/>
        </p:nvPicPr>
        <p:blipFill>
          <a:blip r:embed="rId3" cstate="print"/>
          <a:srcRect/>
          <a:stretch>
            <a:fillRect/>
          </a:stretch>
        </p:blipFill>
        <p:spPr bwMode="auto">
          <a:xfrm>
            <a:off x="3275248" y="1232756"/>
            <a:ext cx="2628900" cy="1571625"/>
          </a:xfrm>
          <a:prstGeom prst="rect">
            <a:avLst/>
          </a:prstGeom>
          <a:noFill/>
          <a:ln w="9525">
            <a:noFill/>
            <a:miter lim="800000"/>
            <a:headEnd/>
            <a:tailEnd/>
          </a:ln>
        </p:spPr>
      </p:pic>
      <p:pic>
        <p:nvPicPr>
          <p:cNvPr id="44034" name="Picture 2"/>
          <p:cNvPicPr>
            <a:picLocks noChangeAspect="1" noChangeArrowheads="1"/>
          </p:cNvPicPr>
          <p:nvPr/>
        </p:nvPicPr>
        <p:blipFill>
          <a:blip r:embed="rId4" cstate="print"/>
          <a:srcRect/>
          <a:stretch>
            <a:fillRect/>
          </a:stretch>
        </p:blipFill>
        <p:spPr bwMode="auto">
          <a:xfrm>
            <a:off x="646956" y="1232756"/>
            <a:ext cx="2628900" cy="1571625"/>
          </a:xfrm>
          <a:prstGeom prst="rect">
            <a:avLst/>
          </a:prstGeom>
          <a:noFill/>
          <a:ln w="9525">
            <a:noFill/>
            <a:miter lim="800000"/>
            <a:headEnd/>
            <a:tailEnd/>
          </a:ln>
        </p:spPr>
      </p:pic>
      <p:pic>
        <p:nvPicPr>
          <p:cNvPr id="44035" name="Picture 3"/>
          <p:cNvPicPr>
            <a:picLocks noChangeAspect="1" noChangeArrowheads="1"/>
          </p:cNvPicPr>
          <p:nvPr/>
        </p:nvPicPr>
        <p:blipFill>
          <a:blip r:embed="rId5" cstate="print"/>
          <a:srcRect/>
          <a:stretch>
            <a:fillRect/>
          </a:stretch>
        </p:blipFill>
        <p:spPr bwMode="auto">
          <a:xfrm>
            <a:off x="1763080" y="2888940"/>
            <a:ext cx="2628900" cy="1571625"/>
          </a:xfrm>
          <a:prstGeom prst="rect">
            <a:avLst/>
          </a:prstGeom>
          <a:noFill/>
          <a:ln w="9525">
            <a:noFill/>
            <a:miter lim="800000"/>
            <a:headEnd/>
            <a:tailEnd/>
          </a:ln>
        </p:spPr>
      </p:pic>
      <p:pic>
        <p:nvPicPr>
          <p:cNvPr id="44040" name="Picture 8"/>
          <p:cNvPicPr>
            <a:picLocks noChangeAspect="1" noChangeArrowheads="1"/>
          </p:cNvPicPr>
          <p:nvPr/>
        </p:nvPicPr>
        <p:blipFill>
          <a:blip r:embed="rId6" cstate="print"/>
          <a:srcRect/>
          <a:stretch>
            <a:fillRect/>
          </a:stretch>
        </p:blipFill>
        <p:spPr bwMode="auto">
          <a:xfrm>
            <a:off x="5903540" y="1232756"/>
            <a:ext cx="2628900" cy="1571625"/>
          </a:xfrm>
          <a:prstGeom prst="rect">
            <a:avLst/>
          </a:prstGeom>
          <a:noFill/>
          <a:ln w="9525">
            <a:noFill/>
            <a:miter lim="800000"/>
            <a:headEnd/>
            <a:tailEnd/>
          </a:ln>
        </p:spPr>
      </p:pic>
      <p:pic>
        <p:nvPicPr>
          <p:cNvPr id="44041" name="Picture 9"/>
          <p:cNvPicPr>
            <a:picLocks noChangeAspect="1" noChangeArrowheads="1"/>
          </p:cNvPicPr>
          <p:nvPr/>
        </p:nvPicPr>
        <p:blipFill>
          <a:blip r:embed="rId7" cstate="print"/>
          <a:srcRect/>
          <a:stretch>
            <a:fillRect/>
          </a:stretch>
        </p:blipFill>
        <p:spPr bwMode="auto">
          <a:xfrm>
            <a:off x="4499992" y="2901491"/>
            <a:ext cx="2628900" cy="1571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3" cstate="print"/>
          <a:srcRect/>
          <a:stretch>
            <a:fillRect/>
          </a:stretch>
        </p:blipFill>
        <p:spPr bwMode="auto">
          <a:xfrm>
            <a:off x="2195736" y="5013177"/>
            <a:ext cx="4512977" cy="1080120"/>
          </a:xfrm>
          <a:prstGeom prst="rect">
            <a:avLst/>
          </a:prstGeom>
          <a:noFill/>
          <a:ln w="9525">
            <a:solidFill>
              <a:schemeClr val="tx1">
                <a:lumMod val="85000"/>
                <a:lumOff val="15000"/>
              </a:schemeClr>
            </a:solidFill>
            <a:miter lim="800000"/>
            <a:headEnd/>
            <a:tailEnd/>
          </a:ln>
        </p:spPr>
      </p:pic>
      <p:pic>
        <p:nvPicPr>
          <p:cNvPr id="3073" name="Picture 1"/>
          <p:cNvPicPr>
            <a:picLocks noChangeAspect="1" noChangeArrowheads="1"/>
          </p:cNvPicPr>
          <p:nvPr/>
        </p:nvPicPr>
        <p:blipFill>
          <a:blip r:embed="rId4" cstate="print"/>
          <a:srcRect/>
          <a:stretch>
            <a:fillRect/>
          </a:stretch>
        </p:blipFill>
        <p:spPr bwMode="auto">
          <a:xfrm>
            <a:off x="1223628" y="1484784"/>
            <a:ext cx="6484381" cy="3312368"/>
          </a:xfrm>
          <a:prstGeom prst="rect">
            <a:avLst/>
          </a:prstGeom>
          <a:noFill/>
          <a:ln w="9525">
            <a:noFill/>
            <a:miter lim="800000"/>
            <a:headEnd/>
            <a:tailEnd/>
          </a:ln>
        </p:spPr>
      </p:pic>
      <p:sp>
        <p:nvSpPr>
          <p:cNvPr id="17410" name="Rectangle 2"/>
          <p:cNvSpPr>
            <a:spLocks noGrp="1" noChangeArrowheads="1"/>
          </p:cNvSpPr>
          <p:nvPr>
            <p:ph type="title"/>
          </p:nvPr>
        </p:nvSpPr>
        <p:spPr>
          <a:xfrm>
            <a:off x="611188" y="549275"/>
            <a:ext cx="7777162" cy="863600"/>
          </a:xfrm>
          <a:solidFill>
            <a:schemeClr val="bg1"/>
          </a:solidFill>
        </p:spPr>
        <p:txBody>
          <a:bodyPr/>
          <a:lstStyle/>
          <a:p>
            <a:r>
              <a:rPr lang="sl-SI" sz="2400" dirty="0" smtClean="0">
                <a:solidFill>
                  <a:schemeClr val="accent2"/>
                </a:solidFill>
                <a:latin typeface="Calibri" pitchFamily="34" charset="0"/>
              </a:rPr>
              <a:t>INDEKS FIZIČNEGA OBSEGA PROIZVODNJE</a:t>
            </a:r>
            <a:br>
              <a:rPr lang="sl-SI" sz="2400" dirty="0" smtClean="0">
                <a:solidFill>
                  <a:schemeClr val="accent2"/>
                </a:solidFill>
                <a:latin typeface="Calibri" pitchFamily="34" charset="0"/>
              </a:rPr>
            </a:br>
            <a:r>
              <a:rPr lang="sl-SI" sz="2400" dirty="0" smtClean="0">
                <a:solidFill>
                  <a:schemeClr val="accent2"/>
                </a:solidFill>
                <a:latin typeface="Calibri" pitchFamily="34" charset="0"/>
              </a:rPr>
              <a:t>(2010</a:t>
            </a:r>
            <a:r>
              <a:rPr lang="sl-SI" sz="2000" dirty="0" smtClean="0">
                <a:solidFill>
                  <a:schemeClr val="accent2"/>
                </a:solidFill>
                <a:latin typeface="Calibri" pitchFamily="34" charset="0"/>
              </a:rPr>
              <a:t> = </a:t>
            </a:r>
            <a:r>
              <a:rPr lang="sl-SI" sz="2400" dirty="0" smtClean="0">
                <a:solidFill>
                  <a:schemeClr val="accent2"/>
                </a:solidFill>
                <a:latin typeface="Calibri" pitchFamily="34" charset="0"/>
              </a:rPr>
              <a:t>100</a:t>
            </a:r>
            <a:r>
              <a:rPr lang="sl-SI" sz="2000" dirty="0" smtClean="0">
                <a:solidFill>
                  <a:schemeClr val="accent2"/>
                </a:solidFill>
                <a:latin typeface="Calibri" pitchFamily="34" charset="0"/>
              </a:rPr>
              <a:t>)</a:t>
            </a:r>
            <a:endParaRPr lang="sl-SI" sz="2400" dirty="0" smtClean="0">
              <a:solidFill>
                <a:schemeClr val="accent2"/>
              </a:solidFill>
              <a:latin typeface="Calibri" pitchFamily="34" charset="0"/>
            </a:endParaRPr>
          </a:p>
        </p:txBody>
      </p:sp>
      <p:sp>
        <p:nvSpPr>
          <p:cNvPr id="17411"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Proizvodnja</a:t>
            </a:r>
          </a:p>
        </p:txBody>
      </p:sp>
      <p:sp>
        <p:nvSpPr>
          <p:cNvPr id="17415" name="PoljeZBesedilom 11"/>
          <p:cNvSpPr txBox="1">
            <a:spLocks noChangeArrowheads="1"/>
          </p:cNvSpPr>
          <p:nvPr/>
        </p:nvSpPr>
        <p:spPr bwMode="auto">
          <a:xfrm>
            <a:off x="611188" y="6170613"/>
            <a:ext cx="2016125" cy="246062"/>
          </a:xfrm>
          <a:prstGeom prst="rect">
            <a:avLst/>
          </a:prstGeom>
          <a:noFill/>
          <a:ln w="9525">
            <a:noFill/>
            <a:miter lim="800000"/>
            <a:headEnd/>
            <a:tailEnd/>
          </a:ln>
        </p:spPr>
        <p:txBody>
          <a:bodyPr>
            <a:spAutoFit/>
          </a:bodyPr>
          <a:lstStyle/>
          <a:p>
            <a:r>
              <a:rPr lang="sl-SI" sz="1000" dirty="0">
                <a:latin typeface="Calibri" pitchFamily="34" charset="0"/>
              </a:rPr>
              <a:t>Vir: SURS; </a:t>
            </a:r>
            <a:r>
              <a:rPr lang="sl-SI" sz="1000" dirty="0" smtClean="0">
                <a:latin typeface="Calibri" pitchFamily="34" charset="0"/>
              </a:rPr>
              <a:t>ocena KIS (2014)</a:t>
            </a:r>
            <a:endParaRPr lang="en-GB" sz="1000" dirty="0">
              <a:latin typeface="Calibri" pitchFamily="34" charset="0"/>
            </a:endParaRPr>
          </a:p>
        </p:txBody>
      </p:sp>
      <p:sp>
        <p:nvSpPr>
          <p:cNvPr id="17418" name="Pravokotnik 10"/>
          <p:cNvSpPr>
            <a:spLocks noChangeArrowheads="1"/>
          </p:cNvSpPr>
          <p:nvPr/>
        </p:nvSpPr>
        <p:spPr bwMode="auto">
          <a:xfrm>
            <a:off x="5557838" y="1493838"/>
            <a:ext cx="365125" cy="3286125"/>
          </a:xfrm>
          <a:prstGeom prst="rect">
            <a:avLst/>
          </a:prstGeom>
          <a:solidFill>
            <a:srgbClr val="FFFF99">
              <a:alpha val="37647"/>
            </a:srgbClr>
          </a:solidFill>
          <a:ln w="9525" algn="ctr">
            <a:solidFill>
              <a:schemeClr val="tx1"/>
            </a:solidFill>
            <a:round/>
            <a:headEnd/>
            <a:tailEnd/>
          </a:ln>
        </p:spPr>
        <p:txBody>
          <a:bodyPr wrap="none" anchor="ctr"/>
          <a:lstStyle/>
          <a:p>
            <a:pPr algn="ctr" eaLnBrk="0" hangingPunct="0"/>
            <a:endParaRPr lang="sl-SI"/>
          </a:p>
        </p:txBody>
      </p:sp>
      <p:sp>
        <p:nvSpPr>
          <p:cNvPr id="17419" name="Pravokotnik 11"/>
          <p:cNvSpPr>
            <a:spLocks noChangeArrowheads="1"/>
          </p:cNvSpPr>
          <p:nvPr/>
        </p:nvSpPr>
        <p:spPr bwMode="auto">
          <a:xfrm>
            <a:off x="5868145" y="5013176"/>
            <a:ext cx="828092" cy="1080120"/>
          </a:xfrm>
          <a:prstGeom prst="rect">
            <a:avLst/>
          </a:prstGeom>
          <a:solidFill>
            <a:srgbClr val="FFFF99">
              <a:alpha val="30000"/>
            </a:srgbClr>
          </a:solidFill>
          <a:ln w="9525" algn="ctr">
            <a:solidFill>
              <a:schemeClr val="tx1"/>
            </a:solidFill>
            <a:round/>
            <a:headEnd/>
            <a:tailEnd/>
          </a:ln>
        </p:spPr>
        <p:txBody>
          <a:bodyPr wrap="none" anchor="ctr"/>
          <a:lstStyle/>
          <a:p>
            <a:pPr algn="ctr" eaLnBrk="0" hangingPunct="0"/>
            <a:endParaRPr lang="sl-SI"/>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4" cstate="print"/>
          <a:srcRect/>
          <a:stretch>
            <a:fillRect/>
          </a:stretch>
        </p:blipFill>
        <p:spPr bwMode="auto">
          <a:xfrm>
            <a:off x="827584" y="1520789"/>
            <a:ext cx="7380820" cy="3911988"/>
          </a:xfrm>
          <a:prstGeom prst="rect">
            <a:avLst/>
          </a:prstGeom>
          <a:noFill/>
          <a:ln w="9525">
            <a:noFill/>
            <a:miter lim="800000"/>
            <a:headEnd/>
            <a:tailEnd/>
          </a:ln>
        </p:spPr>
      </p:pic>
      <p:sp>
        <p:nvSpPr>
          <p:cNvPr id="1027" name="Rectangle 2"/>
          <p:cNvSpPr>
            <a:spLocks noGrp="1" noChangeArrowheads="1"/>
          </p:cNvSpPr>
          <p:nvPr>
            <p:ph type="title"/>
          </p:nvPr>
        </p:nvSpPr>
        <p:spPr>
          <a:xfrm>
            <a:off x="153988" y="434975"/>
            <a:ext cx="8558212" cy="1014413"/>
          </a:xfrm>
          <a:solidFill>
            <a:schemeClr val="bg1"/>
          </a:solidFill>
        </p:spPr>
        <p:txBody>
          <a:bodyPr/>
          <a:lstStyle/>
          <a:p>
            <a:r>
              <a:rPr lang="sl-SI" sz="2000" dirty="0" smtClean="0">
                <a:solidFill>
                  <a:schemeClr val="accent2"/>
                </a:solidFill>
                <a:latin typeface="Calibri" pitchFamily="34" charset="0"/>
              </a:rPr>
              <a:t>IZVOZ IN UVOZ TER ZUNANJE TRGOVINSKA BILANCA AGROŽIVILSKIH PROIZVODOV (MIO EUR)</a:t>
            </a:r>
          </a:p>
        </p:txBody>
      </p:sp>
      <p:graphicFrame>
        <p:nvGraphicFramePr>
          <p:cNvPr id="1026" name="Object 3"/>
          <p:cNvGraphicFramePr>
            <a:graphicFrameLocks noChangeAspect="1"/>
          </p:cNvGraphicFramePr>
          <p:nvPr>
            <p:ph sz="half" idx="1"/>
          </p:nvPr>
        </p:nvGraphicFramePr>
        <p:xfrm>
          <a:off x="685800" y="3019425"/>
          <a:ext cx="3810000" cy="2038350"/>
        </p:xfrm>
        <a:graphic>
          <a:graphicData uri="http://schemas.openxmlformats.org/presentationml/2006/ole">
            <p:oleObj spid="_x0000_s1026" name="Grafikon" r:id="rId5" imgW="7353300" imgH="3933952" progId="MSGraph.Chart.8">
              <p:embed followColorScheme="full"/>
            </p:oleObj>
          </a:graphicData>
        </a:graphic>
      </p:graphicFrame>
      <p:sp>
        <p:nvSpPr>
          <p:cNvPr id="1028" name="Text Box 4"/>
          <p:cNvSpPr txBox="1">
            <a:spLocks noChangeArrowheads="1"/>
          </p:cNvSpPr>
          <p:nvPr/>
        </p:nvSpPr>
        <p:spPr bwMode="auto">
          <a:xfrm>
            <a:off x="0" y="0"/>
            <a:ext cx="9144000" cy="457200"/>
          </a:xfrm>
          <a:prstGeom prst="rect">
            <a:avLst/>
          </a:prstGeom>
          <a:noFill/>
          <a:ln w="9525">
            <a:noFill/>
            <a:miter lim="800000"/>
            <a:headEnd/>
            <a:tailEnd/>
          </a:ln>
        </p:spPr>
        <p:txBody>
          <a:bodyPr>
            <a:spAutoFit/>
          </a:bodyPr>
          <a:lstStyle/>
          <a:p>
            <a:pPr algn="ctr" eaLnBrk="0" hangingPunct="0"/>
            <a:r>
              <a:rPr lang="sl-SI" sz="2400" dirty="0">
                <a:solidFill>
                  <a:srgbClr val="C00000"/>
                </a:solidFill>
                <a:latin typeface="Calibri" pitchFamily="34" charset="0"/>
              </a:rPr>
              <a:t>Zunanja trgovina</a:t>
            </a:r>
          </a:p>
        </p:txBody>
      </p:sp>
      <p:sp>
        <p:nvSpPr>
          <p:cNvPr id="1030" name="Pravokotnik 5"/>
          <p:cNvSpPr>
            <a:spLocks noChangeArrowheads="1"/>
          </p:cNvSpPr>
          <p:nvPr/>
        </p:nvSpPr>
        <p:spPr bwMode="auto">
          <a:xfrm>
            <a:off x="7308304" y="1520788"/>
            <a:ext cx="438150" cy="3870325"/>
          </a:xfrm>
          <a:prstGeom prst="rect">
            <a:avLst/>
          </a:prstGeom>
          <a:solidFill>
            <a:srgbClr val="FFFF99">
              <a:alpha val="38000"/>
            </a:srgbClr>
          </a:solidFill>
          <a:ln w="9525" algn="ctr">
            <a:solidFill>
              <a:schemeClr val="tx1"/>
            </a:solidFill>
            <a:round/>
            <a:headEnd/>
            <a:tailEnd/>
          </a:ln>
        </p:spPr>
        <p:txBody>
          <a:bodyPr wrap="none" anchor="ctr"/>
          <a:lstStyle/>
          <a:p>
            <a:pPr algn="ctr" eaLnBrk="0" hangingPunct="0"/>
            <a:endParaRPr lang="sl-SI"/>
          </a:p>
        </p:txBody>
      </p:sp>
      <p:sp>
        <p:nvSpPr>
          <p:cNvPr id="1031" name="PoljeZBesedilom 11"/>
          <p:cNvSpPr txBox="1">
            <a:spLocks noChangeArrowheads="1"/>
          </p:cNvSpPr>
          <p:nvPr/>
        </p:nvSpPr>
        <p:spPr bwMode="auto">
          <a:xfrm>
            <a:off x="827584" y="5445224"/>
            <a:ext cx="1916112" cy="246063"/>
          </a:xfrm>
          <a:prstGeom prst="rect">
            <a:avLst/>
          </a:prstGeom>
          <a:noFill/>
          <a:ln w="9525">
            <a:noFill/>
            <a:miter lim="800000"/>
            <a:headEnd/>
            <a:tailEnd/>
          </a:ln>
        </p:spPr>
        <p:txBody>
          <a:bodyPr>
            <a:spAutoFit/>
          </a:bodyPr>
          <a:lstStyle/>
          <a:p>
            <a:r>
              <a:rPr lang="sl-SI" sz="1000" dirty="0">
                <a:latin typeface="Calibri" pitchFamily="34" charset="0"/>
              </a:rPr>
              <a:t>Vir: SURS; </a:t>
            </a:r>
            <a:r>
              <a:rPr lang="sl-SI" sz="1000" dirty="0" smtClean="0">
                <a:latin typeface="Calibri" pitchFamily="34" charset="0"/>
              </a:rPr>
              <a:t>ocena KIS (2014)</a:t>
            </a:r>
            <a:endParaRPr lang="en-GB" sz="1000"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ivzeti načrt">
  <a:themeElements>
    <a:clrScheme name="Privzeti načr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ivzeti načrt">
      <a:majorFont>
        <a:latin typeface="Times New Roman"/>
        <a:ea typeface=""/>
        <a:cs typeface=""/>
      </a:majorFont>
      <a:minorFont>
        <a:latin typeface="Times New Roman"/>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sl-SI" sz="6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sl-SI" sz="6000" b="0" i="0" u="none" strike="noStrike" cap="none" normalizeH="0" baseline="0" smtClean="0">
            <a:ln>
              <a:noFill/>
            </a:ln>
            <a:solidFill>
              <a:schemeClr val="tx1"/>
            </a:solidFill>
            <a:effectLst/>
            <a:latin typeface="Arial" charset="0"/>
          </a:defRPr>
        </a:defPPr>
      </a:lstStyle>
    </a:lnDef>
  </a:objectDefaults>
  <a:extraClrSchemeLst>
    <a:extraClrScheme>
      <a:clrScheme name="Privzeti načr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ivzeti načr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ivzeti načr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ivzeti načr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13250</TotalTime>
  <Words>322</Words>
  <Application>Microsoft Office PowerPoint</Application>
  <PresentationFormat>Diaprojekcija na zaslonu (4:3)</PresentationFormat>
  <Paragraphs>116</Paragraphs>
  <Slides>17</Slides>
  <Notes>16</Notes>
  <HiddenSlides>0</HiddenSlides>
  <MMClips>0</MMClips>
  <ScaleCrop>false</ScaleCrop>
  <HeadingPairs>
    <vt:vector size="6" baseType="variant">
      <vt:variant>
        <vt:lpstr>Tema</vt:lpstr>
      </vt:variant>
      <vt:variant>
        <vt:i4>1</vt:i4>
      </vt:variant>
      <vt:variant>
        <vt:lpstr>Vdelani OLE strežniki</vt:lpstr>
      </vt:variant>
      <vt:variant>
        <vt:i4>1</vt:i4>
      </vt:variant>
      <vt:variant>
        <vt:lpstr>Naslovi diapozitivov</vt:lpstr>
      </vt:variant>
      <vt:variant>
        <vt:i4>17</vt:i4>
      </vt:variant>
    </vt:vector>
  </HeadingPairs>
  <TitlesOfParts>
    <vt:vector size="19" baseType="lpstr">
      <vt:lpstr>Privzeti načrt</vt:lpstr>
      <vt:lpstr>Grafikon</vt:lpstr>
      <vt:lpstr> STANJE V KMETIJSTVU V LETU 2013 IN PRVE NAPOVEDI ZA LETO 2014     XXIX tradicionalni posvet  Javne službe kmetijskega svetovanja Laško, Kongresni center Thermana  25. november 2014    Kmetijski inštitut Slovenije     Oddelek za ekonomiko kmetijstva Tina Volk Prispevek je pripravljen na podlagi rezultatov naloge Spremljanje razvoja kmetijstva v Sloveniji, katere naročnik in financer je Ministrstvo za kmetijstvo in okolje. </vt:lpstr>
      <vt:lpstr>VSEBINA</vt:lpstr>
      <vt:lpstr>KMETIJSKA GOSPODARSTVA OB POPISIH</vt:lpstr>
      <vt:lpstr>KMETIJSKA ZEMLJA V UPORABI</vt:lpstr>
      <vt:lpstr>ŠTEVILO GOVEDI, PRAŠIČEV IN DROBNICE  (konec leta; tisoč glav)</vt:lpstr>
      <vt:lpstr>POVRŠINA IN PRIDELKI Povprečje 2009-2013 = 100</vt:lpstr>
      <vt:lpstr>STALEŽ IN PROIZVODNJA V ŽIVINOREJI  Povprečje 2009-2013 = 100</vt:lpstr>
      <vt:lpstr>INDEKS FIZIČNEGA OBSEGA PROIZVODNJE (2010 = 100)</vt:lpstr>
      <vt:lpstr>IZVOZ IN UVOZ TER ZUNANJE TRGOVINSKA BILANCA AGROŽIVILSKIH PROIZVODOV (MIO EUR)</vt:lpstr>
      <vt:lpstr>STOPNJE SAMOOSKRBE S POMEMBNEJŠIMI KMETIJSKIMI PRIDELKI (%)</vt:lpstr>
      <vt:lpstr>Diapozitiv 11</vt:lpstr>
      <vt:lpstr>Diapozitiv 12</vt:lpstr>
      <vt:lpstr>PRORAČUNSKI IZDATKI ZA KMETIJSTVO  (izplačila: milijoni EUR)</vt:lpstr>
      <vt:lpstr>IZDATKI TRŽNO-CENOVNE POLITIKE  (izplačila: milijoni EUR)</vt:lpstr>
      <vt:lpstr>IZDATKI ZA UKREPE POLITIKE RAZVOJA PODEŽELJA  (izplačila: milijoni EUR)</vt:lpstr>
      <vt:lpstr>IZDATKI ZA SPLOŠNE STORITVE  (izplačila: milijoni EUR)</vt:lpstr>
      <vt:lpstr>KAZALCI EKONOMSKEGA RAČUNA ZA KMETIJSTVO</vt:lpstr>
    </vt:vector>
  </TitlesOfParts>
  <Company>KIS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 Rednak</dc:creator>
  <dc:description>Viri: H/PPkis/grafi BLED03_x000d_
F/zek/vsi/zelpor03/ZP 2003-tekst</dc:description>
  <cp:lastModifiedBy>Tina Volk</cp:lastModifiedBy>
  <cp:revision>649</cp:revision>
  <cp:lastPrinted>2001-03-13T17:26:58Z</cp:lastPrinted>
  <dcterms:created xsi:type="dcterms:W3CDTF">2001-03-08T16:14:04Z</dcterms:created>
  <dcterms:modified xsi:type="dcterms:W3CDTF">2014-11-25T10:53:35Z</dcterms:modified>
</cp:coreProperties>
</file>