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80" r:id="rId4"/>
    <p:sldId id="257" r:id="rId5"/>
    <p:sldId id="259" r:id="rId6"/>
    <p:sldId id="260" r:id="rId7"/>
    <p:sldId id="263" r:id="rId8"/>
    <p:sldId id="274" r:id="rId9"/>
    <p:sldId id="261" r:id="rId10"/>
    <p:sldId id="264" r:id="rId11"/>
    <p:sldId id="265" r:id="rId12"/>
    <p:sldId id="266" r:id="rId13"/>
    <p:sldId id="275" r:id="rId14"/>
    <p:sldId id="267" r:id="rId15"/>
    <p:sldId id="272" r:id="rId16"/>
    <p:sldId id="268" r:id="rId17"/>
    <p:sldId id="278" r:id="rId18"/>
    <p:sldId id="277" r:id="rId19"/>
    <p:sldId id="273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59" autoAdjust="0"/>
  </p:normalViewPr>
  <p:slideViewPr>
    <p:cSldViewPr>
      <p:cViewPr varScale="1">
        <p:scale>
          <a:sx n="69" d="100"/>
          <a:sy n="69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DC32C-46B2-4FF4-8641-591D2338F96A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3F520-F059-493E-9A15-2E5DCB488E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88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56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0777-A0B0-4704-B4B2-0F3455493546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5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40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7CAA-FF2A-437D-9239-80C30ACA40B9}" type="datetimeFigureOut">
              <a:rPr lang="sl-SI" smtClean="0"/>
              <a:t>24.11.2014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4627-7412-4605-A2B8-6A8F5ECD08B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1187624" y="414908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b="1" dirty="0" smtClean="0">
              <a:solidFill>
                <a:schemeClr val="bg1"/>
              </a:solidFill>
            </a:endParaRPr>
          </a:p>
          <a:p>
            <a:r>
              <a:rPr lang="sl-SI" sz="2400" b="1" dirty="0" smtClean="0">
                <a:solidFill>
                  <a:schemeClr val="bg1"/>
                </a:solidFill>
              </a:rPr>
              <a:t>dr. Tadeja Primožič</a:t>
            </a:r>
            <a:endParaRPr lang="sl-SI" sz="2400" b="1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187624" y="444640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400" dirty="0" smtClean="0">
              <a:solidFill>
                <a:schemeClr val="bg1"/>
              </a:solidFill>
            </a:endParaRPr>
          </a:p>
          <a:p>
            <a:endParaRPr lang="sl-SI" sz="1400" dirty="0" smtClean="0">
              <a:solidFill>
                <a:schemeClr val="bg1"/>
              </a:solidFill>
            </a:endParaRPr>
          </a:p>
          <a:p>
            <a:endParaRPr lang="sl-SI" sz="1400" dirty="0" smtClean="0">
              <a:solidFill>
                <a:schemeClr val="bg1"/>
              </a:solidFill>
            </a:endParaRPr>
          </a:p>
          <a:p>
            <a:r>
              <a:rPr lang="sl-SI" sz="1400" dirty="0" smtClean="0">
                <a:solidFill>
                  <a:schemeClr val="bg1"/>
                </a:solidFill>
              </a:rPr>
              <a:t>Laško, 25. 11. 2014 </a:t>
            </a:r>
            <a:endParaRPr lang="sl-SI" sz="1400" dirty="0">
              <a:solidFill>
                <a:schemeClr val="bg1"/>
              </a:solidFill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ctrTitle"/>
          </p:nvPr>
        </p:nvSpPr>
        <p:spPr>
          <a:xfrm>
            <a:off x="1187624" y="1628800"/>
            <a:ext cx="6840760" cy="1470025"/>
          </a:xfrm>
        </p:spPr>
        <p:txBody>
          <a:bodyPr>
            <a:noAutofit/>
          </a:bodyPr>
          <a:lstStyle/>
          <a:p>
            <a:pPr algn="l"/>
            <a:r>
              <a:rPr lang="sl-SI" sz="5400" b="1" dirty="0" smtClean="0">
                <a:solidFill>
                  <a:schemeClr val="bg1"/>
                </a:solidFill>
              </a:rPr>
              <a:t>Ukrep Prenos znanja in dejavnosti informiranja</a:t>
            </a:r>
            <a:endParaRPr lang="sl-SI" sz="5400" b="1" dirty="0">
              <a:solidFill>
                <a:schemeClr val="bg1"/>
              </a:solidFill>
            </a:endParaRPr>
          </a:p>
        </p:txBody>
      </p:sp>
      <p:sp>
        <p:nvSpPr>
          <p:cNvPr id="9" name="Podnaslov 2"/>
          <p:cNvSpPr>
            <a:spLocks noGrp="1"/>
          </p:cNvSpPr>
          <p:nvPr>
            <p:ph type="subTitle" idx="1"/>
          </p:nvPr>
        </p:nvSpPr>
        <p:spPr>
          <a:xfrm>
            <a:off x="1174660" y="3645024"/>
            <a:ext cx="6840760" cy="504056"/>
          </a:xfrm>
        </p:spPr>
        <p:txBody>
          <a:bodyPr>
            <a:noAutofit/>
          </a:bodyPr>
          <a:lstStyle/>
          <a:p>
            <a:pPr algn="l"/>
            <a:r>
              <a:rPr lang="sl-SI" sz="3600" b="1" dirty="0" smtClean="0">
                <a:solidFill>
                  <a:schemeClr val="bg1"/>
                </a:solidFill>
              </a:rPr>
              <a:t>XXIX. tradicionalni posvet JSKS</a:t>
            </a:r>
            <a:endParaRPr lang="sl-SI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 smtClean="0">
                <a:solidFill>
                  <a:srgbClr val="71BF43"/>
                </a:solidFill>
              </a:rPr>
              <a:t>Podukrep</a:t>
            </a:r>
            <a:r>
              <a:rPr lang="sl-SI" b="1" dirty="0" smtClean="0">
                <a:solidFill>
                  <a:srgbClr val="71BF43"/>
                </a:solidFill>
              </a:rPr>
              <a:t> 1.1 Podpora za dejavnosti poklicnega usposabljanja in pridobivanja spretnosti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endParaRPr lang="sl-SI" sz="4000" dirty="0" smtClean="0"/>
          </a:p>
          <a:p>
            <a:r>
              <a:rPr lang="sl-SI" sz="4000" dirty="0" smtClean="0"/>
              <a:t>Upravičeni </a:t>
            </a:r>
            <a:r>
              <a:rPr lang="sl-SI" sz="4000" dirty="0"/>
              <a:t>stroški so stroški organizacije in izvedbe </a:t>
            </a:r>
            <a:r>
              <a:rPr lang="sl-SI" sz="4000" dirty="0" smtClean="0"/>
              <a:t>usposabljanj nastali </a:t>
            </a:r>
            <a:r>
              <a:rPr lang="sl-SI" sz="4000" dirty="0"/>
              <a:t>od datuma podpisa pogodbe do vložitve (zadnjega) zahtevka za izplačilo sredstev.</a:t>
            </a:r>
          </a:p>
          <a:p>
            <a:endParaRPr lang="sl-SI" sz="4000" dirty="0" smtClean="0"/>
          </a:p>
          <a:p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9077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 smtClean="0">
                <a:solidFill>
                  <a:srgbClr val="71BF43"/>
                </a:solidFill>
              </a:rPr>
              <a:t>Podukrep</a:t>
            </a:r>
            <a:r>
              <a:rPr lang="sl-SI" b="1" dirty="0" smtClean="0">
                <a:solidFill>
                  <a:srgbClr val="71BF43"/>
                </a:solidFill>
              </a:rPr>
              <a:t> 1.1 Podpora za dejavnosti poklicnega usposabljanja in pridobivanja spretnosti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endParaRPr lang="sl-SI" sz="4000" dirty="0" smtClean="0"/>
          </a:p>
          <a:p>
            <a:r>
              <a:rPr lang="sl-SI" sz="4000" dirty="0" smtClean="0"/>
              <a:t>Upravičeni stroški: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000" dirty="0"/>
              <a:t>s</a:t>
            </a:r>
            <a:r>
              <a:rPr lang="sl-SI" sz="4000" dirty="0" smtClean="0"/>
              <a:t>troški </a:t>
            </a:r>
            <a:r>
              <a:rPr lang="sl-SI" sz="4000" dirty="0"/>
              <a:t>dela (npr. plače zaposlenih, honorar zunanjih predavateljev, potni stroški ipd.)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000" dirty="0"/>
              <a:t>s</a:t>
            </a:r>
            <a:r>
              <a:rPr lang="sl-SI" sz="4000" dirty="0" smtClean="0"/>
              <a:t>troški </a:t>
            </a:r>
            <a:r>
              <a:rPr lang="sl-SI" sz="4000" dirty="0"/>
              <a:t>materiala (gradivo za udeležence ipd.) </a:t>
            </a:r>
          </a:p>
          <a:p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9077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 smtClean="0">
                <a:solidFill>
                  <a:srgbClr val="71BF43"/>
                </a:solidFill>
              </a:rPr>
              <a:t>Podukrep</a:t>
            </a:r>
            <a:r>
              <a:rPr lang="sl-SI" b="1" dirty="0" smtClean="0">
                <a:solidFill>
                  <a:srgbClr val="71BF43"/>
                </a:solidFill>
              </a:rPr>
              <a:t> 1.1 Podpora za dejavnosti poklicnega usposabljanja in pridobivanja spretnosti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endParaRPr lang="sl-SI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l-SI" sz="4000" dirty="0"/>
              <a:t>s</a:t>
            </a:r>
            <a:r>
              <a:rPr lang="sl-SI" sz="4000" dirty="0" smtClean="0"/>
              <a:t>troški </a:t>
            </a:r>
            <a:r>
              <a:rPr lang="sl-SI" sz="4000" dirty="0"/>
              <a:t>storitev (stroški najema prostora,  stroški najema strojev, oblikovanje promocijskega  gradiva, oglaševanje ipd</a:t>
            </a:r>
            <a:r>
              <a:rPr lang="sl-SI" sz="4000" dirty="0" smtClean="0"/>
              <a:t>.).  </a:t>
            </a:r>
          </a:p>
          <a:p>
            <a:r>
              <a:rPr lang="sl-SI" sz="4000" dirty="0"/>
              <a:t>Višina sredstev: 11.500.000 EUR.</a:t>
            </a:r>
          </a:p>
          <a:p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6017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 err="1">
                <a:solidFill>
                  <a:srgbClr val="71BF43"/>
                </a:solidFill>
              </a:rPr>
              <a:t>Podukrep</a:t>
            </a:r>
            <a:r>
              <a:rPr lang="sl-SI" sz="3600" b="1" dirty="0">
                <a:solidFill>
                  <a:srgbClr val="71BF43"/>
                </a:solidFill>
              </a:rPr>
              <a:t> 1.2 Podpora za demonstracijske aktivnosti in ukrepe informiranja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D:\Osebno\Moji dokumenti\FOTO DOBRE PRAKSE\PRIMERI DOBRIH PRAKS\Projekti LEADER\Več znanja\Sadje in zdravje, L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4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 smtClean="0">
                <a:solidFill>
                  <a:srgbClr val="71BF43"/>
                </a:solidFill>
              </a:rPr>
              <a:t>Podukrep</a:t>
            </a:r>
            <a:r>
              <a:rPr lang="sl-SI" b="1" dirty="0" smtClean="0">
                <a:solidFill>
                  <a:srgbClr val="71BF43"/>
                </a:solidFill>
              </a:rPr>
              <a:t> 1.2 Podpora za demonstracijske aktivnosti in ukrepe informiranja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endParaRPr lang="sl-SI" sz="4000" dirty="0" smtClean="0"/>
          </a:p>
          <a:p>
            <a:r>
              <a:rPr lang="sl-SI" sz="4000" dirty="0" smtClean="0"/>
              <a:t>Do </a:t>
            </a:r>
            <a:r>
              <a:rPr lang="sl-SI" sz="4000" dirty="0"/>
              <a:t>podpore so upravičeni demonstracijski projekti namenjeni praktičnemu prikazu uporabe mehanizacije, postopkov, tehnologij, strojev, praks ipd., tudi tistih, ki prispevajo k ohranjanju in </a:t>
            </a:r>
            <a:r>
              <a:rPr lang="sl-SI" sz="4000" dirty="0" smtClean="0"/>
              <a:t>izboljšanju </a:t>
            </a:r>
            <a:r>
              <a:rPr lang="sl-SI" sz="4000" dirty="0"/>
              <a:t>stanja okolja. </a:t>
            </a:r>
          </a:p>
        </p:txBody>
      </p:sp>
    </p:spTree>
    <p:extLst>
      <p:ext uri="{BB962C8B-B14F-4D97-AF65-F5344CB8AC3E}">
        <p14:creationId xmlns:p14="http://schemas.microsoft.com/office/powerpoint/2010/main" val="36017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 smtClean="0">
                <a:solidFill>
                  <a:srgbClr val="71BF43"/>
                </a:solidFill>
              </a:rPr>
              <a:t>Podukrep</a:t>
            </a:r>
            <a:r>
              <a:rPr lang="sl-SI" b="1" dirty="0" smtClean="0">
                <a:solidFill>
                  <a:srgbClr val="71BF43"/>
                </a:solidFill>
              </a:rPr>
              <a:t> 1.2 Podpora za demonstracijske aktivnosti in ukrepe informiranja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endParaRPr lang="sl-SI" sz="3600" dirty="0" smtClean="0"/>
          </a:p>
          <a:p>
            <a:r>
              <a:rPr lang="sl-SI" sz="3600" dirty="0" smtClean="0"/>
              <a:t>Aktivnosti se lahko izvajajo na kmetijskih gospodarstvih, sofinanciranih iz ukrepa Sodelovanje </a:t>
            </a:r>
            <a:r>
              <a:rPr lang="sl-SI" sz="3600" dirty="0"/>
              <a:t>PRP </a:t>
            </a:r>
            <a:r>
              <a:rPr lang="sl-SI" sz="3600" dirty="0" smtClean="0"/>
              <a:t>2014–2020,  v okviru javne infrastrukture, kot so poskusni centri, kmetijska in gozdna posestva ali v okviru izobraževalnih oziroma znanstveno-raziskovalnih inštitucij.</a:t>
            </a:r>
          </a:p>
          <a:p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6531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5" y="0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 smtClean="0">
                <a:solidFill>
                  <a:srgbClr val="71BF43"/>
                </a:solidFill>
              </a:rPr>
              <a:t>Podukrep</a:t>
            </a:r>
            <a:r>
              <a:rPr lang="sl-SI" b="1" dirty="0" smtClean="0">
                <a:solidFill>
                  <a:srgbClr val="71BF43"/>
                </a:solidFill>
              </a:rPr>
              <a:t> 1.2 Podpora za demonstracijske aktivnosti in ukrepe informiranja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endParaRPr lang="sl-SI" sz="4000" dirty="0" smtClean="0"/>
          </a:p>
          <a:p>
            <a:r>
              <a:rPr lang="sl-SI" sz="4000" dirty="0" smtClean="0"/>
              <a:t>Vključujejo </a:t>
            </a:r>
            <a:r>
              <a:rPr lang="sl-SI" sz="4000" dirty="0"/>
              <a:t>praktični del </a:t>
            </a:r>
            <a:r>
              <a:rPr lang="sl-SI" sz="4000" dirty="0" smtClean="0"/>
              <a:t>usposabljanja.</a:t>
            </a:r>
          </a:p>
          <a:p>
            <a:r>
              <a:rPr lang="sl-SI" sz="4000" dirty="0"/>
              <a:t>Upravičeni stroški so stroški organizacije in izvedbe usposabljanj nastali od datuma podpisa pogodbe do vložitve (zadnjega) zahtevka za izplačilo sredstev.</a:t>
            </a:r>
          </a:p>
          <a:p>
            <a:endParaRPr lang="sl-SI" sz="4000" dirty="0" smtClean="0"/>
          </a:p>
          <a:p>
            <a:endParaRPr lang="sl-SI" sz="4000" dirty="0" smtClean="0"/>
          </a:p>
          <a:p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5171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>
                <a:solidFill>
                  <a:srgbClr val="71BF43"/>
                </a:solidFill>
              </a:rPr>
              <a:t>Podukrep</a:t>
            </a:r>
            <a:r>
              <a:rPr lang="sl-SI" b="1" dirty="0">
                <a:solidFill>
                  <a:srgbClr val="71BF43"/>
                </a:solidFill>
              </a:rPr>
              <a:t> 1.2 Podpora za demonstracijske aktivnosti in ukrepe informiranja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endParaRPr lang="sl-SI" sz="4000" dirty="0" smtClean="0"/>
          </a:p>
          <a:p>
            <a:r>
              <a:rPr lang="sl-SI" sz="4000" dirty="0" smtClean="0"/>
              <a:t>Upravičeni stroški: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000" dirty="0"/>
              <a:t>s</a:t>
            </a:r>
            <a:r>
              <a:rPr lang="sl-SI" sz="4000" dirty="0" smtClean="0"/>
              <a:t>troški </a:t>
            </a:r>
            <a:r>
              <a:rPr lang="sl-SI" sz="4000" dirty="0"/>
              <a:t>dela (npr. plače zaposlenih, honorar zunanjih predavateljev, potni stroški ipd.)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000" dirty="0"/>
              <a:t>s</a:t>
            </a:r>
            <a:r>
              <a:rPr lang="sl-SI" sz="4000" dirty="0" smtClean="0"/>
              <a:t>troški </a:t>
            </a:r>
            <a:r>
              <a:rPr lang="sl-SI" sz="4000" dirty="0"/>
              <a:t>materiala (gradivo za udeležence ipd.) </a:t>
            </a:r>
          </a:p>
          <a:p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3326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>
                <a:solidFill>
                  <a:srgbClr val="71BF43"/>
                </a:solidFill>
              </a:rPr>
              <a:t>Podukrep</a:t>
            </a:r>
            <a:r>
              <a:rPr lang="sl-SI" b="1" dirty="0">
                <a:solidFill>
                  <a:srgbClr val="71BF43"/>
                </a:solidFill>
              </a:rPr>
              <a:t> 1.2 Podpora za demonstracijske aktivnosti in ukrepe informiranja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endParaRPr lang="sl-SI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l-SI" sz="4000" dirty="0"/>
              <a:t>s</a:t>
            </a:r>
            <a:r>
              <a:rPr lang="sl-SI" sz="4000" dirty="0" smtClean="0"/>
              <a:t>troški </a:t>
            </a:r>
            <a:r>
              <a:rPr lang="sl-SI" sz="4000" dirty="0"/>
              <a:t>storitev (stroški najema prostora,  stroški najema strojev, oblikovanje promocijskega  gradiva, oglaševanje ipd</a:t>
            </a:r>
            <a:r>
              <a:rPr lang="sl-SI" sz="4000" dirty="0" smtClean="0"/>
              <a:t>.). </a:t>
            </a:r>
          </a:p>
          <a:p>
            <a:r>
              <a:rPr lang="sl-SI" sz="4000" dirty="0"/>
              <a:t>Višina sredstev: 1.000.000 EUR.</a:t>
            </a:r>
          </a:p>
          <a:p>
            <a:pPr marL="0" indent="0">
              <a:buNone/>
            </a:pPr>
            <a:r>
              <a:rPr lang="sl-SI" sz="4000" dirty="0" smtClean="0"/>
              <a:t> </a:t>
            </a:r>
          </a:p>
          <a:p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815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Najlepša hvala za pozornost.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tx1"/>
                </a:solidFill>
              </a:rPr>
              <a:t>t</a:t>
            </a:r>
            <a:r>
              <a:rPr lang="sl-SI" dirty="0" err="1" smtClean="0">
                <a:solidFill>
                  <a:schemeClr val="tx1"/>
                </a:solidFill>
              </a:rPr>
              <a:t>adeja.primozic@gov.si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dirty="0">
                <a:solidFill>
                  <a:srgbClr val="71BF43"/>
                </a:solidFill>
              </a:rPr>
              <a:t>Zakonske podlage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l-SI" dirty="0" smtClean="0"/>
              <a:t>Uredba </a:t>
            </a:r>
            <a:r>
              <a:rPr lang="sl-SI" dirty="0"/>
              <a:t>(EU) št. </a:t>
            </a:r>
            <a:r>
              <a:rPr lang="sl-SI" b="1" dirty="0"/>
              <a:t>1303/2013</a:t>
            </a:r>
            <a:r>
              <a:rPr lang="sl-SI" dirty="0"/>
              <a:t> Evropskega parlamenta in Sveta z dne 17. decembra 2013 o </a:t>
            </a:r>
            <a:r>
              <a:rPr lang="sl-SI" b="1" dirty="0"/>
              <a:t>skupnih določbah o Evropskem skladu za regionalni razvoj, Evropskem socialnem skladu, Kohezijskem skladu, Evropskem kmetijskem skladu za razvoj podeželja in Evropskem skladu za pomorstvo in ribištvo, o splošnih določbah o Evropskem skladu za regionalni razvoj, Evropskem socialnem skladu, Kohezijskem skladu in Evropskem skladu za pomorstvo in ribištvo </a:t>
            </a:r>
            <a:r>
              <a:rPr lang="sl-SI" dirty="0"/>
              <a:t>ter o razveljavitvi Uredbe Sveta (ES) št. 1083/2006 (UL L št. </a:t>
            </a:r>
            <a:r>
              <a:rPr lang="sl-SI" dirty="0" smtClean="0"/>
              <a:t>347, 20.12.2013</a:t>
            </a:r>
            <a:r>
              <a:rPr lang="sl-SI" dirty="0"/>
              <a:t>, str. 320);</a:t>
            </a:r>
          </a:p>
          <a:p>
            <a:pPr lvl="0"/>
            <a:r>
              <a:rPr lang="sl-SI" b="1" dirty="0" smtClean="0"/>
              <a:t>Uredba </a:t>
            </a:r>
            <a:r>
              <a:rPr lang="sl-SI" b="1" dirty="0"/>
              <a:t>(EU) št. 1305/2013</a:t>
            </a:r>
            <a:r>
              <a:rPr lang="sl-SI" dirty="0"/>
              <a:t> Evropskega parlamenta in Sveta z dne 17. decembra 2013 o </a:t>
            </a:r>
            <a:r>
              <a:rPr lang="sl-SI" b="1" dirty="0"/>
              <a:t>podpori za razvoj podeželja iz Evropskega kmetijskega sklada za razvoj podeželja (EKSRP) </a:t>
            </a:r>
            <a:r>
              <a:rPr lang="sl-SI" dirty="0"/>
              <a:t>in razveljavitvi Uredbe Sveta (ES) št. 1698/2005 (UL L št. </a:t>
            </a:r>
            <a:r>
              <a:rPr lang="sl-SI" dirty="0" smtClean="0"/>
              <a:t>347, 20.12.2013</a:t>
            </a:r>
            <a:r>
              <a:rPr lang="sl-SI" dirty="0"/>
              <a:t>, str. 487</a:t>
            </a:r>
            <a:r>
              <a:rPr lang="sl-SI" dirty="0" smtClean="0"/>
              <a:t>), </a:t>
            </a:r>
            <a:r>
              <a:rPr lang="sl-SI" b="1" u="sng" dirty="0" smtClean="0"/>
              <a:t>člen 14;</a:t>
            </a:r>
          </a:p>
          <a:p>
            <a:pPr lvl="0"/>
            <a:r>
              <a:rPr lang="sl-SI" b="1" dirty="0" smtClean="0"/>
              <a:t>Izvedbena uredba</a:t>
            </a:r>
            <a:r>
              <a:rPr lang="sl-SI" dirty="0" smtClean="0"/>
              <a:t> Komisije (EU) št. </a:t>
            </a:r>
            <a:r>
              <a:rPr lang="sl-SI" b="1" dirty="0" smtClean="0"/>
              <a:t>808/2014</a:t>
            </a:r>
            <a:r>
              <a:rPr lang="sl-SI" dirty="0" smtClean="0"/>
              <a:t> z dne 17. julija 2014 o določitvi pravil za uporabo Uredbe (EU) št. 1305/2013 Evropskega parlamenta in Sveta o podpori za razvoj podeželja iz Evropskega kmetijskega sklada za razvoj podeželja (EKSRP) (UL L št. 227, 31.7.2014, str. 18);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770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dirty="0">
                <a:solidFill>
                  <a:srgbClr val="71BF43"/>
                </a:solidFill>
              </a:rPr>
              <a:t>Zakonske podlage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lvl="0"/>
            <a:r>
              <a:rPr lang="sl-SI" sz="2200" dirty="0" smtClean="0"/>
              <a:t>Uredba </a:t>
            </a:r>
            <a:r>
              <a:rPr lang="sl-SI" sz="2200" dirty="0"/>
              <a:t>(EU) št. </a:t>
            </a:r>
            <a:r>
              <a:rPr lang="sl-SI" sz="2200" b="1" dirty="0"/>
              <a:t>1306/2013</a:t>
            </a:r>
            <a:r>
              <a:rPr lang="sl-SI" sz="2200" dirty="0"/>
              <a:t> Evropskega parlamenta in Sveta z dne 17. decembra 2013 </a:t>
            </a:r>
            <a:r>
              <a:rPr lang="sl-SI" sz="2200" b="1" dirty="0"/>
              <a:t>o financiranju, upravljanju in spremljanju skupne kmetijske politike</a:t>
            </a:r>
            <a:r>
              <a:rPr lang="sl-SI" sz="2200" dirty="0"/>
              <a:t> in razveljavitvi uredb Sveta (EGS) št. 352/78, (ES) št. 165/94, (ES) št. 2799/98, (ES) št. 814/2000, (ES) št. 1290/2005 in (ES) št. 485/2008 (UL L št. </a:t>
            </a:r>
            <a:r>
              <a:rPr lang="sl-SI" sz="2200" dirty="0" smtClean="0"/>
              <a:t>347, 20.12.2013</a:t>
            </a:r>
            <a:r>
              <a:rPr lang="sl-SI" sz="2200" dirty="0"/>
              <a:t>, str. 549);</a:t>
            </a:r>
          </a:p>
          <a:p>
            <a:pPr lvl="0"/>
            <a:r>
              <a:rPr lang="sl-SI" sz="2200" b="1" dirty="0" smtClean="0"/>
              <a:t>Delegirana uredba </a:t>
            </a:r>
            <a:r>
              <a:rPr lang="sl-SI" sz="2200" dirty="0"/>
              <a:t>Komisije (EU) št. </a:t>
            </a:r>
            <a:r>
              <a:rPr lang="sl-SI" sz="2200" b="1" dirty="0"/>
              <a:t>640/2014</a:t>
            </a:r>
            <a:r>
              <a:rPr lang="sl-SI" sz="2200" dirty="0"/>
              <a:t> z dne 11. marca 2014 o dopolnitvi Uredbe (EU) št. 1306/2013 Evropskega parlamenta in Sveta glede </a:t>
            </a:r>
            <a:r>
              <a:rPr lang="sl-SI" sz="2200" b="1" dirty="0"/>
              <a:t>integriranega administrativnega in kontrolnega sistema, pogojev za </a:t>
            </a:r>
            <a:r>
              <a:rPr lang="sl-SI" sz="2200" b="1" dirty="0" smtClean="0"/>
              <a:t>vrnitev </a:t>
            </a:r>
            <a:r>
              <a:rPr lang="sl-SI" sz="2200" b="1" dirty="0"/>
              <a:t>ali ukinitev plačil in za upravne kazni, ki se uporabljajo za neposredna plačila, podporo za razvoj podeželja in navzkrižno skladnost </a:t>
            </a:r>
            <a:r>
              <a:rPr lang="sl-SI" sz="2200" dirty="0"/>
              <a:t>(UL L št. </a:t>
            </a:r>
            <a:r>
              <a:rPr lang="sl-SI" sz="2200" dirty="0" smtClean="0"/>
              <a:t>181, 20.06.2014</a:t>
            </a:r>
            <a:r>
              <a:rPr lang="sl-SI" sz="2200" dirty="0"/>
              <a:t>, str. </a:t>
            </a:r>
            <a:r>
              <a:rPr lang="sl-SI" sz="2200" dirty="0" smtClean="0"/>
              <a:t>48);</a:t>
            </a:r>
            <a:endParaRPr lang="sl-SI" sz="2200" dirty="0"/>
          </a:p>
          <a:p>
            <a:r>
              <a:rPr lang="sl-SI" sz="2200" b="1" dirty="0" smtClean="0"/>
              <a:t>Izvedbena uredba </a:t>
            </a:r>
            <a:r>
              <a:rPr lang="sl-SI" sz="2200" dirty="0"/>
              <a:t>Komisije (EU) št. </a:t>
            </a:r>
            <a:r>
              <a:rPr lang="sl-SI" sz="2200" b="1" dirty="0"/>
              <a:t>809/2014</a:t>
            </a:r>
            <a:r>
              <a:rPr lang="sl-SI" sz="2200" dirty="0"/>
              <a:t> z dne 17. julija 2014 o </a:t>
            </a:r>
            <a:r>
              <a:rPr lang="sl-SI" sz="2200" b="1" dirty="0"/>
              <a:t>pravilih za uporabo Uredbe (EU) št. 1306/2013 </a:t>
            </a:r>
            <a:r>
              <a:rPr lang="sl-SI" sz="2200" dirty="0"/>
              <a:t>Evropskega parlamenta in Sveta v zvezi z integriranim administrativnim in kontrolnim sistemom, ukrepi za razvoj podeželja in navzkrižno skladnostjo (UL L št. </a:t>
            </a:r>
            <a:r>
              <a:rPr lang="sl-SI" sz="2200" dirty="0" smtClean="0"/>
              <a:t>227, 31.07.2014</a:t>
            </a:r>
            <a:r>
              <a:rPr lang="sl-SI" sz="2200" dirty="0"/>
              <a:t>, str. </a:t>
            </a:r>
            <a:r>
              <a:rPr lang="sl-SI" sz="2200" dirty="0" smtClean="0"/>
              <a:t>69).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34875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Ukrep Prenos znanja in dejavnosti informiranja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r>
              <a:rPr lang="sl-SI" sz="4000" dirty="0"/>
              <a:t>Prenos znanja in inovacij je prva izmed šestih prednostnih nalog politike razvoja podeželja EU in </a:t>
            </a:r>
            <a:r>
              <a:rPr lang="sl-SI" sz="4000" dirty="0" smtClean="0"/>
              <a:t>tudi </a:t>
            </a:r>
            <a:r>
              <a:rPr lang="sl-SI" sz="4000" dirty="0"/>
              <a:t>prioritetna nacionalna usmeritev PRP 2014–2020. </a:t>
            </a:r>
          </a:p>
          <a:p>
            <a:r>
              <a:rPr lang="sl-SI" sz="4000" dirty="0" smtClean="0"/>
              <a:t>Namen </a:t>
            </a:r>
            <a:r>
              <a:rPr lang="sl-SI" sz="4000" dirty="0"/>
              <a:t>ukrepa je povečati raven usposobljenosti ciljnih skupin preko različnih oblik prenosa znanja.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Ukrep Prenos znanja in dejavnosti informiranja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r>
              <a:rPr lang="sl-SI" sz="4000" dirty="0" smtClean="0"/>
              <a:t>Upravičenci </a:t>
            </a:r>
            <a:r>
              <a:rPr lang="sl-SI" sz="4000" dirty="0"/>
              <a:t>do podpore so subjekti, ki zagotavljajo usposabljanje ali izvajajo druge dejavnosti prenosa znanja in so ustrezno usposobljeni. </a:t>
            </a:r>
          </a:p>
          <a:p>
            <a:r>
              <a:rPr lang="sl-SI" sz="4000" dirty="0"/>
              <a:t>Ciljna skupina </a:t>
            </a:r>
            <a:r>
              <a:rPr lang="sl-SI" sz="4000" dirty="0" smtClean="0"/>
              <a:t>(udeleženci) so </a:t>
            </a:r>
            <a:r>
              <a:rPr lang="sl-SI" sz="4000" dirty="0"/>
              <a:t>subjekti, dejavni v kmetijskem, živilskem in gozdarskem sektorju.</a:t>
            </a:r>
          </a:p>
          <a:p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4906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Ukrep Prenos znanja in dejavnosti informiranja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r>
              <a:rPr lang="sl-SI" sz="4000" dirty="0"/>
              <a:t>Izbor izvajalcev </a:t>
            </a:r>
            <a:r>
              <a:rPr lang="sl-SI" sz="4000" dirty="0" smtClean="0"/>
              <a:t>bo potekal po predpisih, </a:t>
            </a:r>
            <a:r>
              <a:rPr lang="sl-SI" sz="4000" dirty="0"/>
              <a:t>ki urejajo javno naročanje.</a:t>
            </a:r>
          </a:p>
          <a:p>
            <a:r>
              <a:rPr lang="sl-SI" sz="4000" dirty="0"/>
              <a:t>Podpora </a:t>
            </a:r>
            <a:r>
              <a:rPr lang="sl-SI" sz="4000" dirty="0" smtClean="0"/>
              <a:t>ne vključuje </a:t>
            </a:r>
            <a:r>
              <a:rPr lang="sl-SI" sz="4000" dirty="0"/>
              <a:t>usposabljanj in demonstracijskih projektov, ki so del običajnih izobraževalnih programov ali sistemov na srednješolski ali višjih ravneh.</a:t>
            </a:r>
          </a:p>
          <a:p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110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71BF43"/>
                </a:solidFill>
              </a:rPr>
              <a:t>Ukrep Prenos znanja in dejavnosti informiranja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r>
              <a:rPr lang="sl-SI" sz="4000" dirty="0"/>
              <a:t>Ukrep se bo izvajal v okviru dveh </a:t>
            </a:r>
            <a:r>
              <a:rPr lang="sl-SI" sz="4000" dirty="0" err="1"/>
              <a:t>podukrepov</a:t>
            </a:r>
            <a:r>
              <a:rPr lang="sl-SI" sz="4000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4000" dirty="0"/>
              <a:t>Podpora za dejavnosti poklicnega usposabljanja in pridobivanja </a:t>
            </a:r>
            <a:r>
              <a:rPr lang="sl-SI" sz="4000" dirty="0" smtClean="0"/>
              <a:t>spretnosti;</a:t>
            </a:r>
            <a:endParaRPr lang="sl-SI" sz="4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4000" dirty="0" smtClean="0"/>
              <a:t>Podpora za demonstracijske aktivnosti in ukrepe informiranja.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29370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sl-SI" sz="3200" b="1" dirty="0" err="1" smtClean="0">
                <a:solidFill>
                  <a:srgbClr val="71BF43"/>
                </a:solidFill>
              </a:rPr>
              <a:t>Podukrep</a:t>
            </a:r>
            <a:r>
              <a:rPr lang="sl-SI" sz="3200" b="1" dirty="0" smtClean="0">
                <a:solidFill>
                  <a:srgbClr val="71BF43"/>
                </a:solidFill>
              </a:rPr>
              <a:t> 1.1 Podpora </a:t>
            </a:r>
            <a:r>
              <a:rPr lang="sl-SI" sz="3200" b="1" dirty="0">
                <a:solidFill>
                  <a:srgbClr val="71BF43"/>
                </a:solidFill>
              </a:rPr>
              <a:t>za dejavnosti poklicnega usposabljanja in pridobivanja </a:t>
            </a:r>
            <a:r>
              <a:rPr lang="sl-SI" sz="3200" b="1" dirty="0" smtClean="0">
                <a:solidFill>
                  <a:srgbClr val="71BF43"/>
                </a:solidFill>
              </a:rPr>
              <a:t>spretnosti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8" name="Picture 4" descr="D:\Osebno\Moji dokumenti\FOTO Zvonko\431\2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6"/>
            <a:ext cx="83529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6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ja\Desktop\MKO\PPT\PPT1_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4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err="1" smtClean="0">
                <a:solidFill>
                  <a:srgbClr val="71BF43"/>
                </a:solidFill>
              </a:rPr>
              <a:t>Podukrep</a:t>
            </a:r>
            <a:r>
              <a:rPr lang="sl-SI" b="1" dirty="0" smtClean="0">
                <a:solidFill>
                  <a:srgbClr val="71BF43"/>
                </a:solidFill>
              </a:rPr>
              <a:t> 1.1 Podpora za dejavnosti poklicnega usposabljanja in pridobivanja spretnosti</a:t>
            </a:r>
            <a:endParaRPr lang="sl-SI" b="1" dirty="0">
              <a:solidFill>
                <a:srgbClr val="71BF4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1"/>
            <a:ext cx="8064896" cy="4061048"/>
          </a:xfrm>
        </p:spPr>
        <p:txBody>
          <a:bodyPr>
            <a:noAutofit/>
          </a:bodyPr>
          <a:lstStyle/>
          <a:p>
            <a:endParaRPr lang="sl-SI" sz="3600" dirty="0" smtClean="0"/>
          </a:p>
          <a:p>
            <a:r>
              <a:rPr lang="sl-SI" sz="3600" dirty="0" smtClean="0"/>
              <a:t>Namen </a:t>
            </a:r>
            <a:r>
              <a:rPr lang="sl-SI" sz="3600" dirty="0" err="1"/>
              <a:t>podukrepa</a:t>
            </a:r>
            <a:r>
              <a:rPr lang="sl-SI" sz="3600" dirty="0"/>
              <a:t> je povečati usposobljenost v kmetijskem, gozdarskem in živilskem </a:t>
            </a:r>
            <a:r>
              <a:rPr lang="sl-SI" sz="3600" dirty="0" smtClean="0"/>
              <a:t>sektorju.</a:t>
            </a:r>
          </a:p>
          <a:p>
            <a:r>
              <a:rPr lang="sl-SI" sz="3600" dirty="0" smtClean="0"/>
              <a:t>Podpora </a:t>
            </a:r>
            <a:r>
              <a:rPr lang="sl-SI" sz="3600" dirty="0"/>
              <a:t>je namenjena dejavnostim prenosa znanja, usposabljanja se lahko izvedejo v obliki tečajev, delavnic, predavanj itn. Vključujejo lahko teoretični in praktični del. </a:t>
            </a:r>
          </a:p>
          <a:p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110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5936</TotalTime>
  <Words>965</Words>
  <Application>Microsoft Office PowerPoint</Application>
  <PresentationFormat>Diaprojekcija na zaslonu (4:3)</PresentationFormat>
  <Paragraphs>72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Officeova tema</vt:lpstr>
      <vt:lpstr>Ukrep Prenos znanja in dejavnosti informiranja</vt:lpstr>
      <vt:lpstr>Zakonske podlage</vt:lpstr>
      <vt:lpstr>Zakonske podlage</vt:lpstr>
      <vt:lpstr>Ukrep Prenos znanja in dejavnosti informiranja</vt:lpstr>
      <vt:lpstr>Ukrep Prenos znanja in dejavnosti informiranja</vt:lpstr>
      <vt:lpstr>Ukrep Prenos znanja in dejavnosti informiranja</vt:lpstr>
      <vt:lpstr>Ukrep Prenos znanja in dejavnosti informiranja</vt:lpstr>
      <vt:lpstr>Podukrep 1.1 Podpora za dejavnosti poklicnega usposabljanja in pridobivanja spretnosti</vt:lpstr>
      <vt:lpstr>Podukrep 1.1 Podpora za dejavnosti poklicnega usposabljanja in pridobivanja spretnosti</vt:lpstr>
      <vt:lpstr>Podukrep 1.1 Podpora za dejavnosti poklicnega usposabljanja in pridobivanja spretnosti</vt:lpstr>
      <vt:lpstr>Podukrep 1.1 Podpora za dejavnosti poklicnega usposabljanja in pridobivanja spretnosti</vt:lpstr>
      <vt:lpstr>Podukrep 1.1 Podpora za dejavnosti poklicnega usposabljanja in pridobivanja spretnosti</vt:lpstr>
      <vt:lpstr>Podukrep 1.2 Podpora za demonstracijske aktivnosti in ukrepe informiranja</vt:lpstr>
      <vt:lpstr>Podukrep 1.2 Podpora za demonstracijske aktivnosti in ukrepe informiranja</vt:lpstr>
      <vt:lpstr>Podukrep 1.2 Podpora za demonstracijske aktivnosti in ukrepe informiranja</vt:lpstr>
      <vt:lpstr>Podukrep 1.2 Podpora za demonstracijske aktivnosti in ukrepe informiranja</vt:lpstr>
      <vt:lpstr>Podukrep 1.2 Podpora za demonstracijske aktivnosti in ukrepe informiranja</vt:lpstr>
      <vt:lpstr>Podukrep 1.2 Podpora za demonstracijske aktivnosti in ukrepe informiranja</vt:lpstr>
      <vt:lpstr>Najlepša hvala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vidonja</dc:creator>
  <cp:lastModifiedBy>Tadeja Primozic</cp:lastModifiedBy>
  <cp:revision>38</cp:revision>
  <dcterms:created xsi:type="dcterms:W3CDTF">2013-07-08T19:32:47Z</dcterms:created>
  <dcterms:modified xsi:type="dcterms:W3CDTF">2014-11-24T10:32:49Z</dcterms:modified>
</cp:coreProperties>
</file>